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80" r:id="rId6"/>
    <p:sldId id="263" r:id="rId7"/>
    <p:sldId id="261" r:id="rId8"/>
    <p:sldId id="262" r:id="rId9"/>
    <p:sldId id="265" r:id="rId10"/>
    <p:sldId id="266" r:id="rId11"/>
    <p:sldId id="297" r:id="rId12"/>
    <p:sldId id="288" r:id="rId13"/>
    <p:sldId id="290" r:id="rId14"/>
    <p:sldId id="291" r:id="rId15"/>
    <p:sldId id="292" r:id="rId16"/>
    <p:sldId id="293" r:id="rId17"/>
    <p:sldId id="294" r:id="rId18"/>
    <p:sldId id="296" r:id="rId19"/>
    <p:sldId id="295" r:id="rId20"/>
    <p:sldId id="289" r:id="rId21"/>
    <p:sldId id="268" r:id="rId22"/>
    <p:sldId id="270" r:id="rId23"/>
    <p:sldId id="281" r:id="rId24"/>
    <p:sldId id="272" r:id="rId25"/>
    <p:sldId id="273" r:id="rId26"/>
    <p:sldId id="274" r:id="rId27"/>
    <p:sldId id="283" r:id="rId28"/>
    <p:sldId id="275" r:id="rId29"/>
    <p:sldId id="282" r:id="rId30"/>
    <p:sldId id="276" r:id="rId31"/>
    <p:sldId id="277" r:id="rId32"/>
    <p:sldId id="301" r:id="rId33"/>
    <p:sldId id="302" r:id="rId34"/>
    <p:sldId id="300" r:id="rId35"/>
    <p:sldId id="298" r:id="rId36"/>
    <p:sldId id="279" r:id="rId3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2" autoAdjust="0"/>
    <p:restoredTop sz="94660"/>
  </p:normalViewPr>
  <p:slideViewPr>
    <p:cSldViewPr snapToGrid="0">
      <p:cViewPr varScale="1">
        <p:scale>
          <a:sx n="55" d="100"/>
          <a:sy n="55" d="100"/>
        </p:scale>
        <p:origin x="62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95418201-693C-48E3-A36B-5F1D0DE30BD2}" type="datetimeFigureOut">
              <a:rPr lang="en-US"/>
              <a:pPr>
                <a:defRPr/>
              </a:pPr>
              <a:t>4/30/2020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5C3406A-36FD-42BC-A840-FD95E26727A6}" type="slidenum">
              <a:rPr lang="en-US"/>
              <a:pPr>
                <a:defRPr/>
              </a:pPr>
              <a:t>‹#›</a:t>
            </a:fld>
            <a:endParaRPr lang="en-US"/>
          </a:p>
        </p:txBody>
      </p:sp>
    </p:spTree>
    <p:extLst>
      <p:ext uri="{BB962C8B-B14F-4D97-AF65-F5344CB8AC3E}">
        <p14:creationId xmlns:p14="http://schemas.microsoft.com/office/powerpoint/2010/main" val="330272875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562100" y="1825625"/>
            <a:ext cx="9791700" cy="43513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pPr>
              <a:defRPr/>
            </a:pPr>
            <a:fld id="{A421514F-F784-4E8A-81F6-B6961DB69884}" type="datetimeFigureOut">
              <a:rPr lang="en-US"/>
              <a:pPr>
                <a:defRPr/>
              </a:pPr>
              <a:t>4/30/2020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C00005-3DFE-44D7-86D5-85C5E0DC7656}" type="slidenum">
              <a:rPr lang="en-US"/>
              <a:pPr>
                <a:defRPr/>
              </a:pPr>
              <a:t>‹#›</a:t>
            </a:fld>
            <a:endParaRPr lang="en-US"/>
          </a:p>
        </p:txBody>
      </p:sp>
    </p:spTree>
    <p:extLst>
      <p:ext uri="{BB962C8B-B14F-4D97-AF65-F5344CB8AC3E}">
        <p14:creationId xmlns:p14="http://schemas.microsoft.com/office/powerpoint/2010/main" val="405310384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562100" y="365125"/>
            <a:ext cx="70104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pPr>
              <a:defRPr/>
            </a:pPr>
            <a:fld id="{44AF3BE6-FFDC-4722-9082-C323D9BA0B29}" type="datetimeFigureOut">
              <a:rPr lang="en-US"/>
              <a:pPr>
                <a:defRPr/>
              </a:pPr>
              <a:t>4/30/2020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5B64FC-AE48-4B7C-B3E9-297BEC3914BA}" type="slidenum">
              <a:rPr lang="en-US"/>
              <a:pPr>
                <a:defRPr/>
              </a:pPr>
              <a:t>‹#›</a:t>
            </a:fld>
            <a:endParaRPr lang="en-US"/>
          </a:p>
        </p:txBody>
      </p:sp>
    </p:spTree>
    <p:extLst>
      <p:ext uri="{BB962C8B-B14F-4D97-AF65-F5344CB8AC3E}">
        <p14:creationId xmlns:p14="http://schemas.microsoft.com/office/powerpoint/2010/main" val="1624271175"/>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678904" y="987425"/>
            <a:ext cx="5678424"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
        <p:nvSpPr>
          <p:cNvPr id="5" name="Date Placeholder 3"/>
          <p:cNvSpPr>
            <a:spLocks noGrp="1"/>
          </p:cNvSpPr>
          <p:nvPr>
            <p:ph type="dt" sz="half" idx="10"/>
          </p:nvPr>
        </p:nvSpPr>
        <p:spPr/>
        <p:txBody>
          <a:bodyPr/>
          <a:lstStyle>
            <a:lvl1pPr>
              <a:defRPr/>
            </a:lvl1pPr>
          </a:lstStyle>
          <a:p>
            <a:pPr>
              <a:defRPr/>
            </a:pPr>
            <a:fld id="{F866582A-815B-4172-AC01-AD65CB4F080C}" type="datetimeFigureOut">
              <a:rPr lang="en-US"/>
              <a:pPr>
                <a:defRPr/>
              </a:pPr>
              <a:t>4/30/2020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8CE3B3A-D6FA-4CAB-B4C9-8CAD22EBBB8F}" type="slidenum">
              <a:rPr lang="en-US"/>
              <a:pPr>
                <a:defRPr/>
              </a:pPr>
              <a:t>‹#›</a:t>
            </a:fld>
            <a:endParaRPr lang="en-US"/>
          </a:p>
        </p:txBody>
      </p:sp>
    </p:spTree>
    <p:extLst>
      <p:ext uri="{BB962C8B-B14F-4D97-AF65-F5344CB8AC3E}">
        <p14:creationId xmlns:p14="http://schemas.microsoft.com/office/powerpoint/2010/main" val="82457763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pPr>
              <a:defRPr/>
            </a:pPr>
            <a:fld id="{8BCE341E-8EB5-4AF4-BAD5-58637C40E5DC}" type="datetimeFigureOut">
              <a:rPr lang="en-US"/>
              <a:pPr>
                <a:defRPr/>
              </a:pPr>
              <a:t>4/30/2020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51B1B1D-0FAA-498D-A83F-2537790C1874}" type="slidenum">
              <a:rPr lang="en-US"/>
              <a:pPr>
                <a:defRPr/>
              </a:pPr>
              <a:t>‹#›</a:t>
            </a:fld>
            <a:endParaRPr lang="en-US"/>
          </a:p>
        </p:txBody>
      </p:sp>
    </p:spTree>
    <p:extLst>
      <p:ext uri="{BB962C8B-B14F-4D97-AF65-F5344CB8AC3E}">
        <p14:creationId xmlns:p14="http://schemas.microsoft.com/office/powerpoint/2010/main" val="302315647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2" name="Title 1"/>
          <p:cNvSpPr>
            <a:spLocks noGrp="1"/>
          </p:cNvSpPr>
          <p:nvPr>
            <p:ph type="title"/>
          </p:nvPr>
        </p:nvSpPr>
        <p:spPr>
          <a:xfrm>
            <a:off x="1241658" y="1709738"/>
            <a:ext cx="10105791" cy="2862262"/>
          </a:xfrm>
        </p:spPr>
        <p:txBody>
          <a:bodyPr anchor="b"/>
          <a:lstStyle>
            <a:lvl1pPr>
              <a:defRPr sz="60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pPr>
              <a:defRPr/>
            </a:pPr>
            <a:fld id="{B7E8D129-86E5-42CC-A492-FCFA0EDF2D24}" type="datetimeFigureOut">
              <a:rPr lang="en-US"/>
              <a:pPr>
                <a:defRPr/>
              </a:pPr>
              <a:t>4/30/2020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FF3A44F-3E8C-4158-9E19-9B375DCF2AAD}" type="slidenum">
              <a:rPr lang="en-US"/>
              <a:pPr>
                <a:defRPr/>
              </a:pPr>
              <a:t>‹#›</a:t>
            </a:fld>
            <a:endParaRPr lang="en-US"/>
          </a:p>
        </p:txBody>
      </p:sp>
    </p:spTree>
    <p:extLst>
      <p:ext uri="{BB962C8B-B14F-4D97-AF65-F5344CB8AC3E}">
        <p14:creationId xmlns:p14="http://schemas.microsoft.com/office/powerpoint/2010/main" val="345088035"/>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3"/>
          <p:cNvSpPr>
            <a:spLocks noGrp="1"/>
          </p:cNvSpPr>
          <p:nvPr>
            <p:ph type="dt" sz="half" idx="10"/>
          </p:nvPr>
        </p:nvSpPr>
        <p:spPr/>
        <p:txBody>
          <a:bodyPr/>
          <a:lstStyle>
            <a:lvl1pPr>
              <a:defRPr/>
            </a:lvl1pPr>
          </a:lstStyle>
          <a:p>
            <a:pPr>
              <a:defRPr/>
            </a:pPr>
            <a:fld id="{A4377BA7-78B8-4979-BBED-201CC1B2F541}" type="datetimeFigureOut">
              <a:rPr lang="en-US"/>
              <a:pPr>
                <a:defRPr/>
              </a:pPr>
              <a:t>4/30/2020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7FC65F5-D34E-4116-8B3D-97844CAF252D}" type="slidenum">
              <a:rPr lang="en-US"/>
              <a:pPr>
                <a:defRPr/>
              </a:pPr>
              <a:t>‹#›</a:t>
            </a:fld>
            <a:endParaRPr lang="en-US"/>
          </a:p>
        </p:txBody>
      </p:sp>
    </p:spTree>
    <p:extLst>
      <p:ext uri="{BB962C8B-B14F-4D97-AF65-F5344CB8AC3E}">
        <p14:creationId xmlns:p14="http://schemas.microsoft.com/office/powerpoint/2010/main" val="198383245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2324100" y="274638"/>
            <a:ext cx="9023350" cy="1143000"/>
          </a:xfrm>
        </p:spPr>
        <p:txBody>
          <a:bodyPr/>
          <a:lstStyle/>
          <a:p>
            <a:r>
              <a:rPr lang="en-US" smtClean="0"/>
              <a:t>Click to edit Master title style</a:t>
            </a:r>
            <a:endParaRPr lang="en-US"/>
          </a:p>
        </p:txBody>
      </p:sp>
      <p:sp>
        <p:nvSpPr>
          <p:cNvPr id="7" name="Date Placeholder 3"/>
          <p:cNvSpPr>
            <a:spLocks noGrp="1"/>
          </p:cNvSpPr>
          <p:nvPr>
            <p:ph type="dt" sz="half" idx="10"/>
          </p:nvPr>
        </p:nvSpPr>
        <p:spPr/>
        <p:txBody>
          <a:bodyPr/>
          <a:lstStyle>
            <a:lvl1pPr>
              <a:defRPr/>
            </a:lvl1pPr>
          </a:lstStyle>
          <a:p>
            <a:pPr>
              <a:defRPr/>
            </a:pPr>
            <a:fld id="{95438B5B-CC14-4A73-889F-88183F18FC75}" type="datetimeFigureOut">
              <a:rPr lang="en-US"/>
              <a:pPr>
                <a:defRPr/>
              </a:pPr>
              <a:t>4/30/2020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F24749B-7849-4C0F-BCCD-6B78E8986958}" type="slidenum">
              <a:rPr lang="en-US"/>
              <a:pPr>
                <a:defRPr/>
              </a:pPr>
              <a:t>‹#›</a:t>
            </a:fld>
            <a:endParaRPr lang="en-US"/>
          </a:p>
        </p:txBody>
      </p:sp>
    </p:spTree>
    <p:extLst>
      <p:ext uri="{BB962C8B-B14F-4D97-AF65-F5344CB8AC3E}">
        <p14:creationId xmlns:p14="http://schemas.microsoft.com/office/powerpoint/2010/main" val="146693879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8A6CCD7-33AF-43E4-8098-4FD224114CE2}" type="datetimeFigureOut">
              <a:rPr lang="en-US"/>
              <a:pPr>
                <a:defRPr/>
              </a:pPr>
              <a:t>4/30/2020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BA97CE4-74F5-453A-A2B9-C6383DEB2832}" type="slidenum">
              <a:rPr lang="en-US"/>
              <a:pPr>
                <a:defRPr/>
              </a:pPr>
              <a:t>‹#›</a:t>
            </a:fld>
            <a:endParaRPr lang="en-US"/>
          </a:p>
        </p:txBody>
      </p:sp>
    </p:spTree>
    <p:extLst>
      <p:ext uri="{BB962C8B-B14F-4D97-AF65-F5344CB8AC3E}">
        <p14:creationId xmlns:p14="http://schemas.microsoft.com/office/powerpoint/2010/main" val="319511818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A768F6A-1960-4402-A0D8-0E1C82CFAB56}" type="datetimeFigureOut">
              <a:rPr lang="en-US"/>
              <a:pPr>
                <a:defRPr/>
              </a:pPr>
              <a:t>4/30/2020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02FA56C-0411-44B6-A4BC-EA87C1C78374}" type="slidenum">
              <a:rPr lang="en-US"/>
              <a:pPr>
                <a:defRPr/>
              </a:pPr>
              <a:t>‹#›</a:t>
            </a:fld>
            <a:endParaRPr lang="en-US"/>
          </a:p>
        </p:txBody>
      </p:sp>
    </p:spTree>
    <p:extLst>
      <p:ext uri="{BB962C8B-B14F-4D97-AF65-F5344CB8AC3E}">
        <p14:creationId xmlns:p14="http://schemas.microsoft.com/office/powerpoint/2010/main" val="1750121781"/>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
        <p:nvSpPr>
          <p:cNvPr id="5" name="Date Placeholder 3"/>
          <p:cNvSpPr>
            <a:spLocks noGrp="1"/>
          </p:cNvSpPr>
          <p:nvPr>
            <p:ph type="dt" sz="half" idx="10"/>
          </p:nvPr>
        </p:nvSpPr>
        <p:spPr/>
        <p:txBody>
          <a:bodyPr/>
          <a:lstStyle>
            <a:lvl1pPr>
              <a:defRPr/>
            </a:lvl1pPr>
          </a:lstStyle>
          <a:p>
            <a:pPr>
              <a:defRPr/>
            </a:pPr>
            <a:fld id="{25686375-F712-4F49-90A3-AB48B7384C1E}" type="datetimeFigureOut">
              <a:rPr lang="en-US"/>
              <a:pPr>
                <a:defRPr/>
              </a:pPr>
              <a:t>4/30/2020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40DDACF-D1A8-4363-B39A-E91A6EB44BAE}" type="slidenum">
              <a:rPr lang="en-US"/>
              <a:pPr>
                <a:defRPr/>
              </a:pPr>
              <a:t>‹#›</a:t>
            </a:fld>
            <a:endParaRPr lang="en-US"/>
          </a:p>
        </p:txBody>
      </p:sp>
    </p:spTree>
    <p:extLst>
      <p:ext uri="{BB962C8B-B14F-4D97-AF65-F5344CB8AC3E}">
        <p14:creationId xmlns:p14="http://schemas.microsoft.com/office/powerpoint/2010/main" val="62378761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678904" y="987425"/>
            <a:ext cx="5678424"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
        <p:nvSpPr>
          <p:cNvPr id="5" name="Date Placeholder 3"/>
          <p:cNvSpPr>
            <a:spLocks noGrp="1"/>
          </p:cNvSpPr>
          <p:nvPr>
            <p:ph type="dt" sz="half" idx="10"/>
          </p:nvPr>
        </p:nvSpPr>
        <p:spPr/>
        <p:txBody>
          <a:bodyPr/>
          <a:lstStyle>
            <a:lvl1pPr>
              <a:defRPr/>
            </a:lvl1pPr>
          </a:lstStyle>
          <a:p>
            <a:pPr>
              <a:defRPr/>
            </a:pPr>
            <a:fld id="{5FD31EFD-D299-4B95-9E28-CD5A34465876}" type="datetimeFigureOut">
              <a:rPr lang="en-US"/>
              <a:pPr>
                <a:defRPr/>
              </a:pPr>
              <a:t>4/30/2020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90FAAFB-C480-472C-A576-C72D591EEDEA}" type="slidenum">
              <a:rPr lang="en-US"/>
              <a:pPr>
                <a:defRPr/>
              </a:pPr>
              <a:t>‹#›</a:t>
            </a:fld>
            <a:endParaRPr lang="en-US"/>
          </a:p>
        </p:txBody>
      </p:sp>
    </p:spTree>
    <p:extLst>
      <p:ext uri="{BB962C8B-B14F-4D97-AF65-F5344CB8AC3E}">
        <p14:creationId xmlns:p14="http://schemas.microsoft.com/office/powerpoint/2010/main" val="351986651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F3B17F34-EF6A-4013-A0B8-3ACB9897F4BE}" type="datetimeFigureOut">
              <a:rPr lang="en-US"/>
              <a:pPr>
                <a:defRPr/>
              </a:pPr>
              <a:t>4/30/2020</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2625835A-AE9C-474E-A6BC-776FA5D4A6D1}" type="slidenum">
              <a:rPr lang="en-US"/>
              <a:pPr>
                <a:defRPr/>
              </a:pPr>
              <a:t>‹#›</a:t>
            </a:fld>
            <a:endParaRPr lang="en-US"/>
          </a:p>
        </p:txBody>
      </p:sp>
      <p:sp>
        <p:nvSpPr>
          <p:cNvPr id="1029" name="Text Placeholder 2"/>
          <p:cNvSpPr>
            <a:spLocks noGrp="1"/>
          </p:cNvSpPr>
          <p:nvPr>
            <p:ph type="body" idx="1"/>
          </p:nvPr>
        </p:nvSpPr>
        <p:spPr bwMode="auto">
          <a:xfrm>
            <a:off x="1562100" y="1825625"/>
            <a:ext cx="9791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Title Placeholder 1"/>
          <p:cNvSpPr>
            <a:spLocks noGrp="1"/>
          </p:cNvSpPr>
          <p:nvPr>
            <p:ph type="title"/>
          </p:nvPr>
        </p:nvSpPr>
        <p:spPr bwMode="auto">
          <a:xfrm>
            <a:off x="2324100" y="365125"/>
            <a:ext cx="9029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ransition spd="med">
    <p:fade/>
  </p:transition>
  <p:timing>
    <p:tnLst>
      <p:par>
        <p:cTn id="1" dur="indefinite" restart="never" nodeType="tmRoot"/>
      </p:par>
    </p:tnLst>
  </p:timing>
  <p:txStyles>
    <p:titleStyle>
      <a:lvl1pPr algn="l" rtl="0" eaLnBrk="0" fontAlgn="base" hangingPunct="0">
        <a:spcBef>
          <a:spcPct val="0"/>
        </a:spcBef>
        <a:spcAft>
          <a:spcPct val="0"/>
        </a:spcAft>
        <a:defRPr sz="4400" kern="1200">
          <a:solidFill>
            <a:schemeClr val="accent1"/>
          </a:solidFill>
          <a:latin typeface="+mj-lt"/>
          <a:ea typeface="+mj-ea"/>
          <a:cs typeface="+mj-cs"/>
        </a:defRPr>
      </a:lvl1pPr>
      <a:lvl2pPr algn="l" rtl="0" eaLnBrk="0" fontAlgn="base" hangingPunct="0">
        <a:spcBef>
          <a:spcPct val="0"/>
        </a:spcBef>
        <a:spcAft>
          <a:spcPct val="0"/>
        </a:spcAft>
        <a:defRPr sz="4400">
          <a:solidFill>
            <a:schemeClr val="accent1"/>
          </a:solidFill>
          <a:latin typeface="Cambria" panose="02040503050406030204" pitchFamily="18" charset="0"/>
        </a:defRPr>
      </a:lvl2pPr>
      <a:lvl3pPr algn="l" rtl="0" eaLnBrk="0" fontAlgn="base" hangingPunct="0">
        <a:spcBef>
          <a:spcPct val="0"/>
        </a:spcBef>
        <a:spcAft>
          <a:spcPct val="0"/>
        </a:spcAft>
        <a:defRPr sz="4400">
          <a:solidFill>
            <a:schemeClr val="accent1"/>
          </a:solidFill>
          <a:latin typeface="Cambria" panose="02040503050406030204" pitchFamily="18" charset="0"/>
        </a:defRPr>
      </a:lvl3pPr>
      <a:lvl4pPr algn="l" rtl="0" eaLnBrk="0" fontAlgn="base" hangingPunct="0">
        <a:spcBef>
          <a:spcPct val="0"/>
        </a:spcBef>
        <a:spcAft>
          <a:spcPct val="0"/>
        </a:spcAft>
        <a:defRPr sz="4400">
          <a:solidFill>
            <a:schemeClr val="accent1"/>
          </a:solidFill>
          <a:latin typeface="Cambria" panose="02040503050406030204" pitchFamily="18" charset="0"/>
        </a:defRPr>
      </a:lvl4pPr>
      <a:lvl5pPr algn="l" rtl="0" eaLnBrk="0" fontAlgn="base" hangingPunct="0">
        <a:spcBef>
          <a:spcPct val="0"/>
        </a:spcBef>
        <a:spcAft>
          <a:spcPct val="0"/>
        </a:spcAft>
        <a:defRPr sz="4400">
          <a:solidFill>
            <a:schemeClr val="accent1"/>
          </a:solidFill>
          <a:latin typeface="Cambria" panose="02040503050406030204" pitchFamily="18" charset="0"/>
        </a:defRPr>
      </a:lvl5pPr>
      <a:lvl6pPr marL="457200" algn="l" rtl="0" fontAlgn="base">
        <a:spcBef>
          <a:spcPct val="0"/>
        </a:spcBef>
        <a:spcAft>
          <a:spcPct val="0"/>
        </a:spcAft>
        <a:defRPr sz="4400">
          <a:solidFill>
            <a:schemeClr val="accent1"/>
          </a:solidFill>
          <a:latin typeface="Cambria" panose="02040503050406030204" pitchFamily="18" charset="0"/>
        </a:defRPr>
      </a:lvl6pPr>
      <a:lvl7pPr marL="914400" algn="l" rtl="0" fontAlgn="base">
        <a:spcBef>
          <a:spcPct val="0"/>
        </a:spcBef>
        <a:spcAft>
          <a:spcPct val="0"/>
        </a:spcAft>
        <a:defRPr sz="4400">
          <a:solidFill>
            <a:schemeClr val="accent1"/>
          </a:solidFill>
          <a:latin typeface="Cambria" panose="02040503050406030204" pitchFamily="18" charset="0"/>
        </a:defRPr>
      </a:lvl7pPr>
      <a:lvl8pPr marL="1371600" algn="l" rtl="0" fontAlgn="base">
        <a:spcBef>
          <a:spcPct val="0"/>
        </a:spcBef>
        <a:spcAft>
          <a:spcPct val="0"/>
        </a:spcAft>
        <a:defRPr sz="4400">
          <a:solidFill>
            <a:schemeClr val="accent1"/>
          </a:solidFill>
          <a:latin typeface="Cambria" panose="02040503050406030204" pitchFamily="18" charset="0"/>
        </a:defRPr>
      </a:lvl8pPr>
      <a:lvl9pPr marL="1828800" algn="l" rtl="0" fontAlgn="base">
        <a:spcBef>
          <a:spcPct val="0"/>
        </a:spcBef>
        <a:spcAft>
          <a:spcPct val="0"/>
        </a:spcAft>
        <a:defRPr sz="4400">
          <a:solidFill>
            <a:schemeClr val="accent1"/>
          </a:solidFill>
          <a:latin typeface="Cambria" panose="02040503050406030204" pitchFamily="18" charset="0"/>
        </a:defRPr>
      </a:lvl9pPr>
    </p:titleStyle>
    <p:bodyStyle>
      <a:lvl1pPr marL="228600" indent="-228600" algn="l" rtl="0" eaLnBrk="0" fontAlgn="base" hangingPunct="0">
        <a:lnSpc>
          <a:spcPct val="90000"/>
        </a:lnSpc>
        <a:spcBef>
          <a:spcPct val="30000"/>
        </a:spcBef>
        <a:spcAft>
          <a:spcPct val="0"/>
        </a:spcAft>
        <a:buClr>
          <a:srgbClr val="A5A5A5"/>
        </a:buClr>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Clr>
          <a:srgbClr val="A5A5A5"/>
        </a:buClr>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ct val="30000"/>
        </a:spcBef>
        <a:spcAft>
          <a:spcPct val="0"/>
        </a:spcAft>
        <a:buClr>
          <a:srgbClr val="A5A5A5"/>
        </a:buClr>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ct val="30000"/>
        </a:spcBef>
        <a:spcAft>
          <a:spcPct val="0"/>
        </a:spcAft>
        <a:buClr>
          <a:srgbClr val="A5A5A5"/>
        </a:buClr>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ct val="30000"/>
        </a:spcBef>
        <a:spcAft>
          <a:spcPct val="0"/>
        </a:spcAft>
        <a:buClr>
          <a:srgbClr val="A5A5A5"/>
        </a:buClr>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audio" Target="../media/media10.wma"/><Relationship Id="rId2" Type="http://schemas.microsoft.com/office/2007/relationships/media" Target="../media/media10.wm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wma"/><Relationship Id="rId2" Type="http://schemas.microsoft.com/office/2007/relationships/media" Target="../media/media11.wm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8.wma"/><Relationship Id="rId7" Type="http://schemas.openxmlformats.org/officeDocument/2006/relationships/image" Target="../media/image4.png"/><Relationship Id="rId2" Type="http://schemas.microsoft.com/office/2007/relationships/media" Target="../media/media18.wma"/><Relationship Id="rId1" Type="http://schemas.openxmlformats.org/officeDocument/2006/relationships/tags" Target="../tags/tag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audio" Target="../media/media2.wma"/><Relationship Id="rId2" Type="http://schemas.microsoft.com/office/2007/relationships/media" Target="../media/media2.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wma"/><Relationship Id="rId2" Type="http://schemas.microsoft.com/office/2007/relationships/media" Target="../media/media20.wm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wma"/><Relationship Id="rId2" Type="http://schemas.microsoft.com/office/2007/relationships/media" Target="../media/media21.wm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wma"/><Relationship Id="rId2" Type="http://schemas.microsoft.com/office/2007/relationships/media" Target="../media/media22.wm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wma"/><Relationship Id="rId2" Type="http://schemas.microsoft.com/office/2007/relationships/media" Target="../media/media23.wm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4.wma"/><Relationship Id="rId1" Type="http://schemas.microsoft.com/office/2007/relationships/media" Target="../media/media24.wma"/><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5.wma"/><Relationship Id="rId1" Type="http://schemas.microsoft.com/office/2007/relationships/media" Target="../media/media25.wma"/><Relationship Id="rId6" Type="http://schemas.openxmlformats.org/officeDocument/2006/relationships/image" Target="../media/image4.png"/><Relationship Id="rId5" Type="http://schemas.openxmlformats.org/officeDocument/2006/relationships/image" Target="../media/image12.jpeg"/><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6.wma"/><Relationship Id="rId1" Type="http://schemas.microsoft.com/office/2007/relationships/media" Target="../media/media26.wma"/><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audio" Target="../media/media3.wma"/><Relationship Id="rId2" Type="http://schemas.microsoft.com/office/2007/relationships/media" Target="../media/media3.wm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1.wma"/><Relationship Id="rId1" Type="http://schemas.microsoft.com/office/2007/relationships/media" Target="../media/media31.wma"/><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32.xml.rels><?xml version="1.0" encoding="UTF-8" standalone="yes"?>
<Relationships xmlns="http://schemas.openxmlformats.org/package/2006/relationships"><Relationship Id="rId3" Type="http://schemas.openxmlformats.org/officeDocument/2006/relationships/audio" Target="../media/media32.wma"/><Relationship Id="rId2" Type="http://schemas.microsoft.com/office/2007/relationships/media" Target="../media/media32.wm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media33.wma"/><Relationship Id="rId2" Type="http://schemas.microsoft.com/office/2007/relationships/media" Target="../media/media33.wm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media34.wma"/><Relationship Id="rId2" Type="http://schemas.microsoft.com/office/2007/relationships/media" Target="../media/media34.wm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audio" Target="../media/media35.wma"/><Relationship Id="rId2" Type="http://schemas.microsoft.com/office/2007/relationships/media" Target="../media/media35.wm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7" Type="http://schemas.openxmlformats.org/officeDocument/2006/relationships/image" Target="../media/image3.png"/><Relationship Id="rId2" Type="http://schemas.microsoft.com/office/2007/relationships/media" Target="../media/media4.wm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wma"/><Relationship Id="rId2" Type="http://schemas.microsoft.com/office/2007/relationships/media" Target="../media/media5.wm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wma"/><Relationship Id="rId2" Type="http://schemas.microsoft.com/office/2007/relationships/media" Target="../media/media6.wm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wma"/><Relationship Id="rId7" Type="http://schemas.openxmlformats.org/officeDocument/2006/relationships/image" Target="../media/image3.png"/><Relationship Id="rId2" Type="http://schemas.microsoft.com/office/2007/relationships/media" Target="../media/media7.wma"/><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hyperlink" Target="file:///E:\NGOC%20PHAN\Bo%20Mon%20TT\Bai%20Giang\Cac%20lieu%20phap%20TL%20r&#250;t%20g&#7885;n\Stigmatization%20of%20People%20%20with%20Mental%20Illness.pdf" TargetMode="Externa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wma"/><Relationship Id="rId2" Type="http://schemas.microsoft.com/office/2007/relationships/media" Target="../media/media8.wm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wma"/><Relationship Id="rId2" Type="http://schemas.microsoft.com/office/2007/relationships/media" Target="../media/media9.wm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746875" y="5202238"/>
            <a:ext cx="5324475" cy="1655762"/>
          </a:xfrm>
        </p:spPr>
        <p:txBody>
          <a:bodyPr rtlCol="0">
            <a:normAutofit/>
          </a:bodyPr>
          <a:lstStyle/>
          <a:p>
            <a:pPr eaLnBrk="1" fontAlgn="auto" hangingPunct="1">
              <a:lnSpc>
                <a:spcPct val="150000"/>
              </a:lnSpc>
              <a:spcAft>
                <a:spcPts val="0"/>
              </a:spcAft>
              <a:buClr>
                <a:schemeClr val="accent3"/>
              </a:buClr>
              <a:defRPr/>
            </a:pPr>
            <a:r>
              <a:rPr lang="de-DE" b="1" dirty="0" smtClean="0">
                <a:solidFill>
                  <a:schemeClr val="bg2">
                    <a:lumMod val="50000"/>
                  </a:schemeClr>
                </a:solidFill>
                <a:latin typeface="Times New Roman" panose="02020603050405020304" pitchFamily="18" charset="0"/>
                <a:cs typeface="Times New Roman" panose="02020603050405020304" pitchFamily="18" charset="0"/>
              </a:rPr>
              <a:t>Ths. ÁI </a:t>
            </a:r>
            <a:r>
              <a:rPr lang="de-DE" b="1" dirty="0">
                <a:solidFill>
                  <a:schemeClr val="bg2">
                    <a:lumMod val="50000"/>
                  </a:schemeClr>
                </a:solidFill>
                <a:latin typeface="Times New Roman" panose="02020603050405020304" pitchFamily="18" charset="0"/>
                <a:cs typeface="Times New Roman" panose="02020603050405020304" pitchFamily="18" charset="0"/>
              </a:rPr>
              <a:t>NGỌC PHÂN</a:t>
            </a:r>
          </a:p>
          <a:p>
            <a:pPr eaLnBrk="1" fontAlgn="auto" hangingPunct="1">
              <a:lnSpc>
                <a:spcPct val="150000"/>
              </a:lnSpc>
              <a:spcAft>
                <a:spcPts val="0"/>
              </a:spcAft>
              <a:buClr>
                <a:schemeClr val="accent3"/>
              </a:buClr>
              <a:defRPr/>
            </a:pPr>
            <a:r>
              <a:rPr lang="de-DE" b="1" dirty="0">
                <a:solidFill>
                  <a:schemeClr val="bg2">
                    <a:lumMod val="50000"/>
                  </a:schemeClr>
                </a:solidFill>
                <a:latin typeface="Times New Roman" panose="02020603050405020304" pitchFamily="18" charset="0"/>
                <a:cs typeface="Times New Roman" panose="02020603050405020304" pitchFamily="18" charset="0"/>
              </a:rPr>
              <a:t>BM TÂM THẦN </a:t>
            </a:r>
            <a:r>
              <a:rPr lang="de-DE" b="1" dirty="0" smtClean="0">
                <a:solidFill>
                  <a:schemeClr val="bg2">
                    <a:lumMod val="50000"/>
                  </a:schemeClr>
                </a:solidFill>
                <a:latin typeface="Times New Roman" panose="02020603050405020304" pitchFamily="18" charset="0"/>
                <a:cs typeface="Times New Roman" panose="02020603050405020304" pitchFamily="18" charset="0"/>
              </a:rPr>
              <a:t>– ĐH </a:t>
            </a:r>
            <a:r>
              <a:rPr lang="de-DE" b="1" dirty="0">
                <a:solidFill>
                  <a:schemeClr val="bg2">
                    <a:lumMod val="50000"/>
                  </a:schemeClr>
                </a:solidFill>
                <a:latin typeface="Times New Roman" panose="02020603050405020304" pitchFamily="18" charset="0"/>
                <a:cs typeface="Times New Roman" panose="02020603050405020304" pitchFamily="18" charset="0"/>
              </a:rPr>
              <a:t>Y DƯỢC</a:t>
            </a:r>
          </a:p>
          <a:p>
            <a:pPr eaLnBrk="1" fontAlgn="auto" hangingPunct="1">
              <a:spcAft>
                <a:spcPts val="0"/>
              </a:spcAft>
              <a:buClr>
                <a:schemeClr val="accent3"/>
              </a:buClr>
              <a:defRPr/>
            </a:pPr>
            <a:endParaRPr lang="en-US" dirty="0"/>
          </a:p>
        </p:txBody>
      </p:sp>
      <p:sp>
        <p:nvSpPr>
          <p:cNvPr id="2051" name="Title 1"/>
          <p:cNvSpPr>
            <a:spLocks noGrp="1"/>
          </p:cNvSpPr>
          <p:nvPr>
            <p:ph type="ctrTitle"/>
          </p:nvPr>
        </p:nvSpPr>
        <p:spPr>
          <a:xfrm>
            <a:off x="1343025" y="374650"/>
            <a:ext cx="5748338" cy="4495800"/>
          </a:xfrm>
        </p:spPr>
        <p:txBody>
          <a:bodyPr/>
          <a:lstStyle/>
          <a:p>
            <a:pPr eaLnBrk="1" hangingPunct="1">
              <a:lnSpc>
                <a:spcPct val="150000"/>
              </a:lnSpc>
            </a:pPr>
            <a:r>
              <a:rPr lang="en-US" sz="4000" b="1" smtClean="0">
                <a:latin typeface="Times New Roman" panose="02020603050405020304" pitchFamily="18" charset="0"/>
                <a:cs typeface="Times New Roman" panose="02020603050405020304" pitchFamily="18" charset="0"/>
              </a:rPr>
              <a:t>CÁC QUAN NIỆM CHUNG TRONG CHUYÊN NGÀNH SỨC KHỎE TÂM THẦN</a:t>
            </a:r>
          </a:p>
        </p:txBody>
      </p:sp>
      <p:sp>
        <p:nvSpPr>
          <p:cNvPr id="2052" name="AutoShape 5" descr="Image result for mental health"/>
          <p:cNvSpPr>
            <a:spLocks noChangeAspect="1"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ClrTx/>
              <a:buFontTx/>
              <a:buNone/>
            </a:pPr>
            <a:endParaRPr lang="en-GB" sz="1800"/>
          </a:p>
        </p:txBody>
      </p:sp>
      <p:pic>
        <p:nvPicPr>
          <p:cNvPr id="205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91363" y="7938"/>
            <a:ext cx="4979987"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ransition spd="med" advTm="2116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3" y="803275"/>
            <a:ext cx="10515600" cy="5786438"/>
          </a:xfrm>
        </p:spPr>
        <p:txBody>
          <a:bodyPr rtlCol="0">
            <a:normAutofit fontScale="92500"/>
          </a:bodyPr>
          <a:lstStyle/>
          <a:p>
            <a:pPr eaLnBrk="1" fontAlgn="auto" hangingPunct="1">
              <a:lnSpc>
                <a:spcPct val="150000"/>
              </a:lnSpc>
              <a:spcAft>
                <a:spcPts val="0"/>
              </a:spcAft>
              <a:buClr>
                <a:schemeClr val="accent3"/>
              </a:buClr>
              <a:defRPr/>
            </a:pPr>
            <a:r>
              <a:rPr lang="vi-VN" dirty="0" smtClean="0">
                <a:latin typeface="Times New Roman" panose="02020603050405020304" pitchFamily="18" charset="0"/>
                <a:cs typeface="Times New Roman" panose="02020603050405020304" pitchFamily="18" charset="0"/>
              </a:rPr>
              <a:t>Không chỉ sự kỳ thị, khi kết hợp với nỗi sợ bị kỳ thị đã làm tăng nặng triệu chứng trầm cảm và trì hoãn việc đi điều trị trên những bệnh nhân rối loạn đau dạng cơ thể </a:t>
            </a:r>
            <a:r>
              <a:rPr lang="en-US" sz="2400" i="1" dirty="0" smtClean="0">
                <a:latin typeface="+mj-lt"/>
                <a:cs typeface="Times New Roman" panose="02020603050405020304" pitchFamily="18" charset="0"/>
              </a:rPr>
              <a:t>[</a:t>
            </a:r>
            <a:r>
              <a:rPr lang="fr-FR" sz="2400" i="1" dirty="0" err="1" smtClean="0">
                <a:latin typeface="+mj-lt"/>
              </a:rPr>
              <a:t>Freidl</a:t>
            </a:r>
            <a:r>
              <a:rPr lang="fr-FR" sz="2400" i="1" dirty="0" smtClean="0">
                <a:latin typeface="+mj-lt"/>
              </a:rPr>
              <a:t> M (2008), </a:t>
            </a:r>
            <a:r>
              <a:rPr lang="fr-FR" sz="2400" i="1" dirty="0" err="1">
                <a:latin typeface="+mj-lt"/>
              </a:rPr>
              <a:t>Piralic</a:t>
            </a:r>
            <a:r>
              <a:rPr lang="fr-FR" sz="2400" i="1" dirty="0">
                <a:latin typeface="+mj-lt"/>
              </a:rPr>
              <a:t> </a:t>
            </a:r>
            <a:r>
              <a:rPr lang="fr-FR" sz="2400" i="1" dirty="0" err="1">
                <a:latin typeface="+mj-lt"/>
              </a:rPr>
              <a:t>Spitzl</a:t>
            </a:r>
            <a:r>
              <a:rPr lang="fr-FR" sz="2400" i="1" dirty="0">
                <a:latin typeface="+mj-lt"/>
              </a:rPr>
              <a:t> S, </a:t>
            </a:r>
            <a:r>
              <a:rPr lang="fr-FR" sz="2400" i="1" dirty="0" err="1">
                <a:latin typeface="+mj-lt"/>
              </a:rPr>
              <a:t>Aigner</a:t>
            </a:r>
            <a:r>
              <a:rPr lang="fr-FR" sz="2400" i="1" dirty="0">
                <a:latin typeface="+mj-lt"/>
              </a:rPr>
              <a:t> M, How </a:t>
            </a:r>
            <a:r>
              <a:rPr lang="fr-FR" sz="2400" i="1" dirty="0" err="1">
                <a:latin typeface="+mj-lt"/>
              </a:rPr>
              <a:t>depressive</a:t>
            </a:r>
            <a:r>
              <a:rPr lang="fr-FR" sz="2400" i="1" dirty="0">
                <a:latin typeface="+mj-lt"/>
              </a:rPr>
              <a:t> </a:t>
            </a:r>
            <a:r>
              <a:rPr lang="fr-FR" sz="2400" i="1" dirty="0" err="1">
                <a:latin typeface="+mj-lt"/>
              </a:rPr>
              <a:t>symptoms</a:t>
            </a:r>
            <a:r>
              <a:rPr lang="fr-FR" sz="2400" i="1" dirty="0">
                <a:latin typeface="+mj-lt"/>
              </a:rPr>
              <a:t> </a:t>
            </a:r>
            <a:r>
              <a:rPr lang="fr-FR" sz="2400" i="1" dirty="0" err="1">
                <a:latin typeface="+mj-lt"/>
              </a:rPr>
              <a:t>correlate</a:t>
            </a:r>
            <a:r>
              <a:rPr lang="fr-FR" sz="2400" i="1" dirty="0">
                <a:latin typeface="+mj-lt"/>
              </a:rPr>
              <a:t> </a:t>
            </a:r>
            <a:r>
              <a:rPr lang="fr-FR" sz="2400" i="1" dirty="0" err="1">
                <a:latin typeface="+mj-lt"/>
              </a:rPr>
              <a:t>with</a:t>
            </a:r>
            <a:r>
              <a:rPr lang="fr-FR" sz="2400" i="1" dirty="0">
                <a:latin typeface="+mj-lt"/>
              </a:rPr>
              <a:t> stigma perception of mental </a:t>
            </a:r>
            <a:r>
              <a:rPr lang="fr-FR" sz="2400" i="1" dirty="0" err="1">
                <a:latin typeface="+mj-lt"/>
              </a:rPr>
              <a:t>illness</a:t>
            </a:r>
            <a:r>
              <a:rPr lang="fr-FR" sz="2400" i="1" dirty="0">
                <a:latin typeface="+mj-lt"/>
              </a:rPr>
              <a:t>, Int </a:t>
            </a:r>
            <a:r>
              <a:rPr lang="fr-FR" sz="2400" i="1" dirty="0" err="1">
                <a:latin typeface="+mj-lt"/>
              </a:rPr>
              <a:t>Rev</a:t>
            </a:r>
            <a:r>
              <a:rPr lang="fr-FR" sz="2400" i="1" dirty="0">
                <a:latin typeface="+mj-lt"/>
              </a:rPr>
              <a:t> </a:t>
            </a:r>
            <a:r>
              <a:rPr lang="fr-FR" sz="2400" i="1" dirty="0" err="1" smtClean="0">
                <a:latin typeface="+mj-lt"/>
              </a:rPr>
              <a:t>Psychiatry</a:t>
            </a:r>
            <a:r>
              <a:rPr lang="fr-FR" sz="2400" i="1" dirty="0" smtClean="0">
                <a:latin typeface="+mj-lt"/>
              </a:rPr>
              <a:t> ]</a:t>
            </a:r>
          </a:p>
          <a:p>
            <a:pPr eaLnBrk="1" fontAlgn="auto" hangingPunct="1">
              <a:lnSpc>
                <a:spcPct val="150000"/>
              </a:lnSpc>
              <a:spcAft>
                <a:spcPts val="0"/>
              </a:spcAft>
              <a:buClr>
                <a:schemeClr val="accent3"/>
              </a:buClr>
              <a:defRPr/>
            </a:pPr>
            <a:r>
              <a:rPr lang="fr-FR" dirty="0" err="1" smtClean="0">
                <a:latin typeface="Times New Roman" panose="02020603050405020304" pitchFamily="18" charset="0"/>
                <a:cs typeface="Times New Roman" panose="02020603050405020304" pitchFamily="18" charset="0"/>
              </a:rPr>
              <a:t>Một</a:t>
            </a:r>
            <a:r>
              <a:rPr lang="fr-FR" dirty="0" smtClean="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số</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nghiên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cứu</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chuyên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sâu</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hơn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đi</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tìm</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và</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liệt</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kê</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những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quan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niệm</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suy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nghĩ</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của</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bệnh</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nhân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về</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sự</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kỳ</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thị</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đến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từ</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xã</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hội</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sự</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tự</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kỳ</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thị</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bên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trong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bản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thân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những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dán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nhãn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tiêu</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cực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về</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bệnh</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tâm</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thần</a:t>
            </a:r>
            <a:r>
              <a:rPr lang="fr-FR" dirty="0">
                <a:latin typeface="Times New Roman" panose="02020603050405020304" pitchFamily="18" charset="0"/>
                <a:cs typeface="Times New Roman" panose="02020603050405020304" pitchFamily="18" charset="0"/>
              </a:rPr>
              <a:t> </a:t>
            </a:r>
            <a:r>
              <a:rPr lang="fr-FR" dirty="0" err="1" smtClean="0">
                <a:latin typeface="Times New Roman" panose="02020603050405020304" pitchFamily="18" charset="0"/>
                <a:cs typeface="Times New Roman" panose="02020603050405020304" pitchFamily="18" charset="0"/>
              </a:rPr>
              <a:t>và</a:t>
            </a:r>
            <a:r>
              <a:rPr lang="fr-FR" dirty="0" smtClean="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kết</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quả</a:t>
            </a:r>
            <a:r>
              <a:rPr lang="fr-FR" dirty="0">
                <a:latin typeface="Times New Roman" panose="02020603050405020304" pitchFamily="18" charset="0"/>
                <a:cs typeface="Times New Roman" panose="02020603050405020304" pitchFamily="18" charset="0"/>
              </a:rPr>
              <a:t> là </a:t>
            </a:r>
            <a:r>
              <a:rPr lang="fr-FR" dirty="0" err="1">
                <a:latin typeface="Times New Roman" panose="02020603050405020304" pitchFamily="18" charset="0"/>
                <a:cs typeface="Times New Roman" panose="02020603050405020304" pitchFamily="18" charset="0"/>
              </a:rPr>
              <a:t>cho</a:t>
            </a:r>
            <a:r>
              <a:rPr lang="fr-FR" dirty="0">
                <a:latin typeface="Times New Roman" panose="02020603050405020304" pitchFamily="18" charset="0"/>
                <a:cs typeface="Times New Roman" panose="02020603050405020304" pitchFamily="18" charset="0"/>
              </a:rPr>
              <a:t> ra </a:t>
            </a:r>
            <a:r>
              <a:rPr lang="fr-FR" dirty="0" err="1">
                <a:latin typeface="Times New Roman" panose="02020603050405020304" pitchFamily="18" charset="0"/>
                <a:cs typeface="Times New Roman" panose="02020603050405020304" pitchFamily="18" charset="0"/>
              </a:rPr>
              <a:t>đời</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một</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bảng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đánh</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giá</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sự</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tự</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kỳ</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thị</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Internalized</a:t>
            </a:r>
            <a:r>
              <a:rPr lang="fr-FR" dirty="0">
                <a:latin typeface="Times New Roman" panose="02020603050405020304" pitchFamily="18" charset="0"/>
                <a:cs typeface="Times New Roman" panose="02020603050405020304" pitchFamily="18" charset="0"/>
              </a:rPr>
              <a:t> stigma of mental </a:t>
            </a:r>
            <a:r>
              <a:rPr lang="fr-FR" dirty="0" err="1">
                <a:latin typeface="Times New Roman" panose="02020603050405020304" pitchFamily="18" charset="0"/>
                <a:cs typeface="Times New Roman" panose="02020603050405020304" pitchFamily="18" charset="0"/>
              </a:rPr>
              <a:t>illness</a:t>
            </a:r>
            <a:r>
              <a:rPr lang="fr-FR"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838200" y="365125"/>
            <a:ext cx="10515600" cy="312738"/>
          </a:xfrm>
        </p:spPr>
        <p:txBody>
          <a:bodyPr rtlCol="0">
            <a:normAutofit fontScale="90000"/>
          </a:bodyPr>
          <a:lstStyle/>
          <a:p>
            <a:pPr eaLnBrk="1" fontAlgn="auto" hangingPunct="1">
              <a:spcAft>
                <a:spcPts val="0"/>
              </a:spcAft>
              <a:defRPr/>
            </a:pPr>
            <a:endParaRPr lang="en-US" dirty="0"/>
          </a:p>
        </p:txBody>
      </p:sp>
      <p:pic>
        <p:nvPicPr>
          <p:cNvPr id="4" name="Audio 3">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15542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linds(horizontal)">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3" y="1579563"/>
            <a:ext cx="10515600" cy="5126037"/>
          </a:xfrm>
        </p:spPr>
        <p:txBody>
          <a:bodyPr rtlCol="0">
            <a:normAutofit/>
          </a:bodyPr>
          <a:lstStyle/>
          <a:p>
            <a:pPr>
              <a:lnSpc>
                <a:spcPct val="130000"/>
              </a:lnSpc>
              <a:buFont typeface="Wingdings" panose="05000000000000000000" pitchFamily="2" charset="2"/>
              <a:buChar char="v"/>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tôi</a:t>
            </a:r>
            <a:r>
              <a:rPr lang="en-US" dirty="0">
                <a:latin typeface="Times New Roman" panose="02020603050405020304" pitchFamily="18" charset="0"/>
                <a:cs typeface="Times New Roman" panose="02020603050405020304" pitchFamily="18" charset="0"/>
              </a:rPr>
              <a:t> k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a:t>
            </a:r>
          </a:p>
          <a:p>
            <a:pPr>
              <a:lnSpc>
                <a:spcPct val="130000"/>
              </a:lnSpc>
              <a:buFont typeface="Wingdings" panose="05000000000000000000" pitchFamily="2" charset="2"/>
              <a:buChar char="v"/>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vi hung </a:t>
            </a:r>
            <a:r>
              <a:rPr lang="en-US" dirty="0" err="1">
                <a:latin typeface="Times New Roman" panose="02020603050405020304" pitchFamily="18" charset="0"/>
                <a:cs typeface="Times New Roman" panose="02020603050405020304" pitchFamily="18" charset="0"/>
              </a:rPr>
              <a:t>bạo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tôi</a:t>
            </a:r>
            <a:r>
              <a:rPr lang="en-US" dirty="0">
                <a:latin typeface="Times New Roman" panose="02020603050405020304" pitchFamily="18" charset="0"/>
                <a:cs typeface="Times New Roman" panose="02020603050405020304" pitchFamily="18" charset="0"/>
              </a:rPr>
              <a:t>”</a:t>
            </a:r>
          </a:p>
          <a:p>
            <a:pPr>
              <a:lnSpc>
                <a:spcPct val="130000"/>
              </a:lnSpc>
              <a:buFont typeface="Wingdings" panose="05000000000000000000" pitchFamily="2" charset="2"/>
              <a:buChar char="v"/>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thói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niềm</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thân</a:t>
            </a:r>
            <a:r>
              <a:rPr lang="en-US" dirty="0">
                <a:latin typeface="Times New Roman" panose="02020603050405020304" pitchFamily="18" charset="0"/>
                <a:cs typeface="Times New Roman" panose="02020603050405020304" pitchFamily="18" charset="0"/>
              </a:rPr>
              <a:t>)</a:t>
            </a:r>
          </a:p>
          <a:p>
            <a:pPr>
              <a:lnSpc>
                <a:spcPct val="130000"/>
              </a:lnSpc>
              <a:buFont typeface="Wingdings" panose="05000000000000000000" pitchFamily="2" charset="2"/>
              <a:buChar char="v"/>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Trầm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khổ</a:t>
            </a:r>
            <a:r>
              <a:rPr lang="en-US" dirty="0">
                <a:latin typeface="Times New Roman" panose="02020603050405020304" pitchFamily="18" charset="0"/>
                <a:cs typeface="Times New Roman" panose="02020603050405020304" pitchFamily="18" charset="0"/>
              </a:rPr>
              <a:t>)</a:t>
            </a:r>
          </a:p>
          <a:p>
            <a:pPr>
              <a:lnSpc>
                <a:spcPct val="130000"/>
              </a:lnSpc>
              <a:buFont typeface="Wingdings" panose="05000000000000000000" pitchFamily="2" charset="2"/>
              <a:buChar char="v"/>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ntn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tồn</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bt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p>
          <a:p>
            <a:pPr>
              <a:defRPr/>
            </a:pPr>
            <a:endParaRPr lang="en-US" dirty="0">
              <a:latin typeface="Times New Roman" panose="02020603050405020304" pitchFamily="18" charset="0"/>
              <a:cs typeface="Times New Roman" panose="02020603050405020304" pitchFamily="18" charset="0"/>
            </a:endParaRPr>
          </a:p>
          <a:p>
            <a:pPr>
              <a:defRPr/>
            </a:pPr>
            <a:endParaRPr lang="en-US" dirty="0">
              <a:latin typeface="Times New Roman" panose="02020603050405020304" pitchFamily="18" charset="0"/>
              <a:cs typeface="Times New Roman" panose="02020603050405020304" pitchFamily="18" charset="0"/>
            </a:endParaRPr>
          </a:p>
          <a:p>
            <a:pPr marL="0" indent="0" eaLnBrk="1" fontAlgn="auto" hangingPunct="1">
              <a:lnSpc>
                <a:spcPct val="150000"/>
              </a:lnSpc>
              <a:spcAft>
                <a:spcPts val="0"/>
              </a:spcAft>
              <a:buClr>
                <a:schemeClr val="accent3"/>
              </a:buClr>
              <a:buFont typeface="Arial" panose="020B0604020202020204" pitchFamily="34" charset="0"/>
              <a:buNone/>
              <a:defRPr/>
            </a:pPr>
            <a:endParaRPr lang="en-US"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2112963" y="504825"/>
            <a:ext cx="10515600" cy="769938"/>
          </a:xfrm>
        </p:spPr>
        <p:txBody>
          <a:bodyPr rtlCol="0">
            <a:normAutofit fontScale="90000"/>
          </a:bodyPr>
          <a:lstStyle/>
          <a:p>
            <a:pPr algn="ctr" eaLnBrk="1" fontAlgn="auto" hangingPunct="1">
              <a:spcAft>
                <a:spcPts val="0"/>
              </a:spcAft>
              <a:defRPr/>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Elizabeth </a:t>
            </a:r>
            <a:r>
              <a:rPr lang="en-US" dirty="0" err="1">
                <a:latin typeface="Times New Roman" panose="02020603050405020304" pitchFamily="18" charset="0"/>
                <a:cs typeface="Times New Roman" panose="02020603050405020304" pitchFamily="18" charset="0"/>
              </a:rPr>
              <a:t>Kubler</a:t>
            </a:r>
            <a:r>
              <a:rPr lang="en-US" dirty="0">
                <a:latin typeface="Times New Roman" panose="02020603050405020304" pitchFamily="18" charset="0"/>
                <a:cs typeface="Times New Roman" panose="02020603050405020304" pitchFamily="18" charset="0"/>
              </a:rPr>
              <a:t> Ross</a:t>
            </a:r>
            <a:r>
              <a:rPr lang="en-US" sz="4800" dirty="0">
                <a:latin typeface="Times New Roman" panose="02020603050405020304" pitchFamily="18" charset="0"/>
                <a:cs typeface="Times New Roman" panose="02020603050405020304" pitchFamily="18" charset="0"/>
              </a:rPr>
              <a:t/>
            </a:r>
            <a:br>
              <a:rPr lang="en-US" sz="4800" dirty="0">
                <a:latin typeface="Times New Roman" panose="02020603050405020304" pitchFamily="18" charset="0"/>
                <a:cs typeface="Times New Roman" panose="02020603050405020304" pitchFamily="18" charset="0"/>
              </a:rPr>
            </a:br>
            <a:endParaRPr lang="en-US" dirty="0"/>
          </a:p>
        </p:txBody>
      </p:sp>
      <p:pic>
        <p:nvPicPr>
          <p:cNvPr id="4" name="Audio 3">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14120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linds(horizontal)">
                                      <p:cBhvr>
                                        <p:cTn id="21" dur="500"/>
                                        <p:tgtEl>
                                          <p:spTgt spid="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linds(horizontal)">
                                      <p:cBhvr>
                                        <p:cTn id="26" dur="500"/>
                                        <p:tgtEl>
                                          <p:spTgt spid="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3" y="2063750"/>
            <a:ext cx="10515600" cy="4525963"/>
          </a:xfrm>
        </p:spPr>
        <p:txBody>
          <a:bodyPr rtlCol="0">
            <a:normAutofit/>
          </a:bodyPr>
          <a:lstStyle/>
          <a:p>
            <a:pPr eaLnBrk="1" fontAlgn="auto" hangingPunct="1">
              <a:lnSpc>
                <a:spcPct val="150000"/>
              </a:lnSpc>
              <a:spcAft>
                <a:spcPts val="0"/>
              </a:spcAft>
              <a:buClr>
                <a:schemeClr val="accent3"/>
              </a:buClr>
              <a:defRPr/>
            </a:pPr>
            <a:endParaRPr lang="en-US" dirty="0">
              <a:latin typeface="Times New Roman" panose="02020603050405020304" pitchFamily="18" charset="0"/>
              <a:cs typeface="Times New Roman" panose="02020603050405020304" pitchFamily="18" charset="0"/>
            </a:endParaRPr>
          </a:p>
        </p:txBody>
      </p:sp>
      <p:sp>
        <p:nvSpPr>
          <p:cNvPr id="13315" name="Title 1"/>
          <p:cNvSpPr>
            <a:spLocks noGrp="1"/>
          </p:cNvSpPr>
          <p:nvPr>
            <p:ph type="title"/>
          </p:nvPr>
        </p:nvSpPr>
        <p:spPr>
          <a:xfrm>
            <a:off x="1830388" y="323850"/>
            <a:ext cx="10169525" cy="984250"/>
          </a:xfrm>
        </p:spPr>
        <p:txBody>
          <a:bodyPr/>
          <a:lstStyle/>
          <a:p>
            <a:pPr algn="ctr" eaLnBrk="1" hangingPunct="1"/>
            <a:r>
              <a:rPr lang="en-US" smtClean="0">
                <a:latin typeface="Times New Roman" panose="02020603050405020304" pitchFamily="18" charset="0"/>
                <a:cs typeface="Times New Roman" panose="02020603050405020304" pitchFamily="18" charset="0"/>
              </a:rPr>
              <a:t>THĂM KHÁM</a:t>
            </a:r>
          </a:p>
        </p:txBody>
      </p:sp>
      <p:grpSp>
        <p:nvGrpSpPr>
          <p:cNvPr id="13316" name="Group 3"/>
          <p:cNvGrpSpPr>
            <a:grpSpLocks/>
          </p:cNvGrpSpPr>
          <p:nvPr/>
        </p:nvGrpSpPr>
        <p:grpSpPr bwMode="auto">
          <a:xfrm>
            <a:off x="2232025" y="1487488"/>
            <a:ext cx="8604250" cy="4429125"/>
            <a:chOff x="539750" y="1196975"/>
            <a:chExt cx="8604250" cy="4429125"/>
          </a:xfrm>
        </p:grpSpPr>
        <p:sp>
          <p:nvSpPr>
            <p:cNvPr id="13318" name="Text Box 9"/>
            <p:cNvSpPr txBox="1">
              <a:spLocks noChangeArrowheads="1"/>
            </p:cNvSpPr>
            <p:nvPr/>
          </p:nvSpPr>
          <p:spPr bwMode="auto">
            <a:xfrm>
              <a:off x="2627313" y="1196975"/>
              <a:ext cx="4464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ClrTx/>
                <a:buFontTx/>
                <a:buNone/>
              </a:pPr>
              <a:r>
                <a:rPr lang="de-DE" sz="2000" b="1">
                  <a:latin typeface="Arial" panose="020B0604020202020204" pitchFamily="34" charset="0"/>
                </a:rPr>
                <a:t>Nội dung (1)</a:t>
              </a:r>
            </a:p>
          </p:txBody>
        </p:sp>
        <p:sp>
          <p:nvSpPr>
            <p:cNvPr id="13319" name="Text Box 10"/>
            <p:cNvSpPr txBox="1">
              <a:spLocks noChangeArrowheads="1"/>
            </p:cNvSpPr>
            <p:nvPr/>
          </p:nvSpPr>
          <p:spPr bwMode="auto">
            <a:xfrm>
              <a:off x="539750" y="5229225"/>
              <a:ext cx="4464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ClrTx/>
                <a:buFontTx/>
                <a:buNone/>
              </a:pPr>
              <a:r>
                <a:rPr lang="de-DE" sz="2000" b="1">
                  <a:latin typeface="Arial" panose="020B0604020202020204" pitchFamily="34" charset="0"/>
                </a:rPr>
                <a:t>Kỹ năng giao tiếp (2)</a:t>
              </a:r>
            </a:p>
          </p:txBody>
        </p:sp>
        <p:sp>
          <p:nvSpPr>
            <p:cNvPr id="13320" name="Text Box 11"/>
            <p:cNvSpPr txBox="1">
              <a:spLocks noChangeArrowheads="1"/>
            </p:cNvSpPr>
            <p:nvPr/>
          </p:nvSpPr>
          <p:spPr bwMode="auto">
            <a:xfrm>
              <a:off x="4679950" y="5229225"/>
              <a:ext cx="4464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50000"/>
                </a:spcBef>
                <a:buClrTx/>
                <a:buFontTx/>
                <a:buNone/>
              </a:pPr>
              <a:r>
                <a:rPr lang="de-DE" sz="2000" b="1">
                  <a:latin typeface="Arial" panose="020B0604020202020204" pitchFamily="34" charset="0"/>
                </a:rPr>
                <a:t>Mqh bs – bn (3)</a:t>
              </a:r>
            </a:p>
          </p:txBody>
        </p:sp>
        <p:grpSp>
          <p:nvGrpSpPr>
            <p:cNvPr id="13321" name="Group 7"/>
            <p:cNvGrpSpPr>
              <a:grpSpLocks/>
            </p:cNvGrpSpPr>
            <p:nvPr/>
          </p:nvGrpSpPr>
          <p:grpSpPr bwMode="auto">
            <a:xfrm>
              <a:off x="684213" y="1628775"/>
              <a:ext cx="7920037" cy="3529013"/>
              <a:chOff x="684213" y="1628775"/>
              <a:chExt cx="7920037" cy="3529013"/>
            </a:xfrm>
          </p:grpSpPr>
          <p:sp>
            <p:nvSpPr>
              <p:cNvPr id="9" name="Oval 13"/>
              <p:cNvSpPr>
                <a:spLocks noChangeArrowheads="1"/>
              </p:cNvSpPr>
              <p:nvPr/>
            </p:nvSpPr>
            <p:spPr bwMode="auto">
              <a:xfrm>
                <a:off x="684213" y="2276475"/>
                <a:ext cx="7920037" cy="2520950"/>
              </a:xfrm>
              <a:prstGeom prst="ellipse">
                <a:avLst/>
              </a:prstGeom>
              <a:gradFill rotWithShape="1">
                <a:gsLst>
                  <a:gs pos="0">
                    <a:schemeClr val="accent1"/>
                  </a:gs>
                  <a:gs pos="100000">
                    <a:schemeClr val="accent1">
                      <a:gamma/>
                      <a:tint val="0"/>
                      <a:invGamma/>
                    </a:schemeClr>
                  </a:gs>
                </a:gsLst>
                <a:path path="rect">
                  <a:fillToRect r="100000" b="10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dirty="0"/>
              </a:p>
            </p:txBody>
          </p:sp>
          <p:sp>
            <p:nvSpPr>
              <p:cNvPr id="13323" name="AutoShape 15"/>
              <p:cNvSpPr>
                <a:spLocks noChangeArrowheads="1"/>
              </p:cNvSpPr>
              <p:nvPr/>
            </p:nvSpPr>
            <p:spPr bwMode="auto">
              <a:xfrm>
                <a:off x="2411413" y="1628775"/>
                <a:ext cx="4608512" cy="3529013"/>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ClrTx/>
                  <a:buFontTx/>
                  <a:buNone/>
                </a:pPr>
                <a:endParaRPr lang="en-US" sz="1000">
                  <a:latin typeface="Times New Roman" panose="02020603050405020304" pitchFamily="18" charset="0"/>
                </a:endParaRPr>
              </a:p>
            </p:txBody>
          </p:sp>
        </p:grpSp>
      </p:grpSp>
      <p:pic>
        <p:nvPicPr>
          <p:cNvPr id="2" name="Audio 1">
            <a:hlinkClick r:id="" action="ppaction://media"/>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ransition spd="med" advTm="5553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nodePh="1">
                                  <p:stCondLst>
                                    <p:cond delay="0"/>
                                  </p:stCondLst>
                                  <p:endCondLst>
                                    <p:cond evt="begin" delay="0">
                                      <p:tn val="9"/>
                                    </p:cond>
                                  </p:end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5"/>
          <p:cNvSpPr txBox="1">
            <a:spLocks noChangeArrowheads="1"/>
          </p:cNvSpPr>
          <p:nvPr/>
        </p:nvSpPr>
        <p:spPr bwMode="auto">
          <a:xfrm>
            <a:off x="2952750" y="125413"/>
            <a:ext cx="7129463" cy="109220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ClrTx/>
              <a:buFontTx/>
              <a:buNone/>
            </a:pPr>
            <a:r>
              <a:rPr lang="de-DE" sz="2600" b="1">
                <a:latin typeface="Times New Roman" panose="02020603050405020304" pitchFamily="18" charset="0"/>
                <a:cs typeface="Times New Roman" panose="02020603050405020304" pitchFamily="18" charset="0"/>
              </a:rPr>
              <a:t>NỘI DUNG (1)</a:t>
            </a:r>
          </a:p>
          <a:p>
            <a:pPr algn="ctr" eaLnBrk="1" hangingPunct="1">
              <a:lnSpc>
                <a:spcPct val="100000"/>
              </a:lnSpc>
              <a:spcBef>
                <a:spcPct val="50000"/>
              </a:spcBef>
              <a:buClrTx/>
              <a:buFontTx/>
              <a:buNone/>
            </a:pPr>
            <a:r>
              <a:rPr lang="de-DE" sz="2600" b="1">
                <a:latin typeface="Times New Roman" panose="02020603050405020304" pitchFamily="18" charset="0"/>
                <a:cs typeface="Times New Roman" panose="02020603050405020304" pitchFamily="18" charset="0"/>
              </a:rPr>
              <a:t>Quá trình tiền sử bệnh sinh học - tâm lý - xã hội </a:t>
            </a:r>
          </a:p>
        </p:txBody>
      </p:sp>
      <p:grpSp>
        <p:nvGrpSpPr>
          <p:cNvPr id="14339" name="Group 1"/>
          <p:cNvGrpSpPr>
            <a:grpSpLocks/>
          </p:cNvGrpSpPr>
          <p:nvPr/>
        </p:nvGrpSpPr>
        <p:grpSpPr bwMode="auto">
          <a:xfrm>
            <a:off x="2160588" y="1196975"/>
            <a:ext cx="8207375" cy="5400675"/>
            <a:chOff x="2063750" y="836614"/>
            <a:chExt cx="8207375" cy="5400675"/>
          </a:xfrm>
        </p:grpSpPr>
        <p:sp>
          <p:nvSpPr>
            <p:cNvPr id="14341" name="Text Box 2"/>
            <p:cNvSpPr txBox="1">
              <a:spLocks noChangeArrowheads="1"/>
            </p:cNvSpPr>
            <p:nvPr/>
          </p:nvSpPr>
          <p:spPr bwMode="auto">
            <a:xfrm>
              <a:off x="2424113" y="2636838"/>
              <a:ext cx="1866900" cy="647700"/>
            </a:xfrm>
            <a:prstGeom prst="rect">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Tx/>
                <a:buFontTx/>
                <a:buNone/>
              </a:pPr>
              <a:r>
                <a:rPr lang="de-DE" sz="1600">
                  <a:latin typeface="Arial" panose="020B0604020202020204" pitchFamily="34" charset="0"/>
                </a:rPr>
                <a:t>Tóm tắt và đưa phản hổi tích cực</a:t>
              </a:r>
            </a:p>
          </p:txBody>
        </p:sp>
        <p:sp>
          <p:nvSpPr>
            <p:cNvPr id="14342" name="Text Box 3"/>
            <p:cNvSpPr txBox="1">
              <a:spLocks noChangeArrowheads="1"/>
            </p:cNvSpPr>
            <p:nvPr/>
          </p:nvSpPr>
          <p:spPr bwMode="auto">
            <a:xfrm>
              <a:off x="4872039" y="1557339"/>
              <a:ext cx="2898775" cy="719137"/>
            </a:xfrm>
            <a:prstGeom prst="rect">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Tx/>
                <a:buFontTx/>
                <a:buNone/>
              </a:pPr>
              <a:r>
                <a:rPr lang="de-DE" sz="1600">
                  <a:latin typeface="Arial" panose="020B0604020202020204" pitchFamily="34" charset="0"/>
                </a:rPr>
                <a:t>Sự tham gia, mục tiêu &amp; khung thời gian b.thăm khám</a:t>
              </a:r>
            </a:p>
            <a:p>
              <a:pPr algn="ctr" eaLnBrk="1" hangingPunct="1">
                <a:lnSpc>
                  <a:spcPct val="100000"/>
                </a:lnSpc>
                <a:spcBef>
                  <a:spcPct val="0"/>
                </a:spcBef>
                <a:buClrTx/>
                <a:buFontTx/>
                <a:buNone/>
              </a:pPr>
              <a:endParaRPr lang="de-DE" sz="1600">
                <a:latin typeface="Arial" panose="020B0604020202020204" pitchFamily="34" charset="0"/>
              </a:endParaRPr>
            </a:p>
            <a:p>
              <a:pPr eaLnBrk="1" hangingPunct="1">
                <a:lnSpc>
                  <a:spcPct val="100000"/>
                </a:lnSpc>
                <a:spcBef>
                  <a:spcPct val="0"/>
                </a:spcBef>
                <a:buClrTx/>
                <a:buFontTx/>
                <a:buNone/>
              </a:pPr>
              <a:endParaRPr lang="de-DE" sz="1800">
                <a:latin typeface="Arial" panose="020B0604020202020204" pitchFamily="34" charset="0"/>
              </a:endParaRPr>
            </a:p>
          </p:txBody>
        </p:sp>
        <p:sp>
          <p:nvSpPr>
            <p:cNvPr id="14343" name="Text Box 4"/>
            <p:cNvSpPr txBox="1">
              <a:spLocks noChangeArrowheads="1"/>
            </p:cNvSpPr>
            <p:nvPr/>
          </p:nvSpPr>
          <p:spPr bwMode="auto">
            <a:xfrm>
              <a:off x="8040688" y="3860800"/>
              <a:ext cx="2159000" cy="719138"/>
            </a:xfrm>
            <a:prstGeom prst="rect">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flatTx/>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Tx/>
                <a:buFontTx/>
                <a:buNone/>
              </a:pPr>
              <a:endParaRPr lang="de-DE" sz="1600">
                <a:latin typeface="Arial" panose="020B0604020202020204" pitchFamily="34" charset="0"/>
              </a:endParaRPr>
            </a:p>
            <a:p>
              <a:pPr algn="ctr" eaLnBrk="1" hangingPunct="1">
                <a:lnSpc>
                  <a:spcPct val="100000"/>
                </a:lnSpc>
                <a:spcBef>
                  <a:spcPct val="0"/>
                </a:spcBef>
                <a:buClrTx/>
                <a:buFontTx/>
                <a:buNone/>
              </a:pPr>
              <a:r>
                <a:rPr lang="de-DE" sz="1600">
                  <a:latin typeface="Arial" panose="020B0604020202020204" pitchFamily="34" charset="0"/>
                </a:rPr>
                <a:t>C.sống hiện nay – </a:t>
              </a:r>
            </a:p>
            <a:p>
              <a:pPr algn="ctr" eaLnBrk="1" hangingPunct="1">
                <a:lnSpc>
                  <a:spcPct val="100000"/>
                </a:lnSpc>
                <a:spcBef>
                  <a:spcPct val="0"/>
                </a:spcBef>
                <a:buClrTx/>
                <a:buFontTx/>
                <a:buNone/>
              </a:pPr>
              <a:r>
                <a:rPr lang="de-DE" sz="1600">
                  <a:latin typeface="Arial" panose="020B0604020202020204" pitchFamily="34" charset="0"/>
                </a:rPr>
                <a:t>bối cảnh </a:t>
              </a:r>
              <a:endParaRPr lang="de-DE" sz="1800">
                <a:latin typeface="Arial" panose="020B0604020202020204" pitchFamily="34" charset="0"/>
              </a:endParaRPr>
            </a:p>
          </p:txBody>
        </p:sp>
        <p:sp>
          <p:nvSpPr>
            <p:cNvPr id="14344" name="Text Box 6"/>
            <p:cNvSpPr txBox="1">
              <a:spLocks noChangeArrowheads="1"/>
            </p:cNvSpPr>
            <p:nvPr/>
          </p:nvSpPr>
          <p:spPr bwMode="auto">
            <a:xfrm>
              <a:off x="4295775" y="5516564"/>
              <a:ext cx="4248150" cy="720725"/>
            </a:xfrm>
            <a:prstGeom prst="rect">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Tx/>
                <a:buFontTx/>
                <a:buNone/>
              </a:pPr>
              <a:r>
                <a:rPr lang="de-DE" sz="1600">
                  <a:latin typeface="Arial" panose="020B0604020202020204" pitchFamily="34" charset="0"/>
                </a:rPr>
                <a:t>Tiền sử phát triển, mqh trước đó, khuynh hướng tính cách, khả năng ứng phó</a:t>
              </a:r>
            </a:p>
          </p:txBody>
        </p:sp>
        <p:sp>
          <p:nvSpPr>
            <p:cNvPr id="14345" name="Arc 9"/>
            <p:cNvSpPr>
              <a:spLocks/>
            </p:cNvSpPr>
            <p:nvPr/>
          </p:nvSpPr>
          <p:spPr bwMode="auto">
            <a:xfrm rot="7164028">
              <a:off x="6926263" y="4541838"/>
              <a:ext cx="863600" cy="36512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chemeClr val="accent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346" name="Arc 10"/>
            <p:cNvSpPr>
              <a:spLocks/>
            </p:cNvSpPr>
            <p:nvPr/>
          </p:nvSpPr>
          <p:spPr bwMode="auto">
            <a:xfrm rot="-10189839">
              <a:off x="4511675" y="4724400"/>
              <a:ext cx="858838" cy="3492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chemeClr val="accent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347" name="Arc 11"/>
            <p:cNvSpPr>
              <a:spLocks/>
            </p:cNvSpPr>
            <p:nvPr/>
          </p:nvSpPr>
          <p:spPr bwMode="auto">
            <a:xfrm rot="-4609644">
              <a:off x="4556126" y="2606676"/>
              <a:ext cx="841375" cy="765175"/>
            </a:xfrm>
            <a:custGeom>
              <a:avLst/>
              <a:gdLst>
                <a:gd name="T0" fmla="*/ 2147483646 w 21600"/>
                <a:gd name="T1" fmla="*/ 0 h 21298"/>
                <a:gd name="T2" fmla="*/ 2147483646 w 21600"/>
                <a:gd name="T3" fmla="*/ 2147483646 h 21298"/>
                <a:gd name="T4" fmla="*/ 0 w 21600"/>
                <a:gd name="T5" fmla="*/ 2147483646 h 21298"/>
                <a:gd name="T6" fmla="*/ 0 60000 65536"/>
                <a:gd name="T7" fmla="*/ 0 60000 65536"/>
                <a:gd name="T8" fmla="*/ 0 60000 65536"/>
              </a:gdLst>
              <a:ahLst/>
              <a:cxnLst>
                <a:cxn ang="T6">
                  <a:pos x="T0" y="T1"/>
                </a:cxn>
                <a:cxn ang="T7">
                  <a:pos x="T2" y="T3"/>
                </a:cxn>
                <a:cxn ang="T8">
                  <a:pos x="T4" y="T5"/>
                </a:cxn>
              </a:cxnLst>
              <a:rect l="0" t="0" r="r" b="b"/>
              <a:pathLst>
                <a:path w="21600" h="21298" fill="none" extrusionOk="0">
                  <a:moveTo>
                    <a:pt x="3599" y="-1"/>
                  </a:moveTo>
                  <a:cubicBezTo>
                    <a:pt x="13992" y="1756"/>
                    <a:pt x="21600" y="10757"/>
                    <a:pt x="21600" y="21298"/>
                  </a:cubicBezTo>
                </a:path>
                <a:path w="21600" h="21298" stroke="0" extrusionOk="0">
                  <a:moveTo>
                    <a:pt x="3599" y="-1"/>
                  </a:moveTo>
                  <a:cubicBezTo>
                    <a:pt x="13992" y="1756"/>
                    <a:pt x="21600" y="10757"/>
                    <a:pt x="21600" y="21298"/>
                  </a:cubicBezTo>
                  <a:lnTo>
                    <a:pt x="0" y="21298"/>
                  </a:lnTo>
                  <a:lnTo>
                    <a:pt x="3599" y="-1"/>
                  </a:lnTo>
                  <a:close/>
                </a:path>
              </a:pathLst>
            </a:custGeom>
            <a:noFill/>
            <a:ln w="76200">
              <a:solidFill>
                <a:schemeClr val="accent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348" name="Arc 12"/>
            <p:cNvSpPr>
              <a:spLocks/>
            </p:cNvSpPr>
            <p:nvPr/>
          </p:nvSpPr>
          <p:spPr bwMode="auto">
            <a:xfrm rot="240528">
              <a:off x="6959601" y="2636839"/>
              <a:ext cx="792163" cy="57308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chemeClr val="accent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349" name="Rectangle 13"/>
            <p:cNvSpPr>
              <a:spLocks noChangeArrowheads="1"/>
            </p:cNvSpPr>
            <p:nvPr/>
          </p:nvSpPr>
          <p:spPr bwMode="auto">
            <a:xfrm>
              <a:off x="4872039" y="3141664"/>
              <a:ext cx="2376487" cy="1584325"/>
            </a:xfrm>
            <a:prstGeom prst="rect">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ClrTx/>
                <a:buFontTx/>
                <a:buNone/>
              </a:pPr>
              <a:endParaRPr lang="en-US" sz="1000">
                <a:latin typeface="Times New Roman" panose="02020603050405020304" pitchFamily="18" charset="0"/>
              </a:endParaRPr>
            </a:p>
          </p:txBody>
        </p:sp>
        <p:sp>
          <p:nvSpPr>
            <p:cNvPr id="14350" name="AutoShape 17"/>
            <p:cNvSpPr>
              <a:spLocks noChangeArrowheads="1"/>
            </p:cNvSpPr>
            <p:nvPr/>
          </p:nvSpPr>
          <p:spPr bwMode="auto">
            <a:xfrm rot="-3219636">
              <a:off x="2506663" y="609601"/>
              <a:ext cx="228600" cy="682625"/>
            </a:xfrm>
            <a:prstGeom prst="upArrow">
              <a:avLst>
                <a:gd name="adj1" fmla="val 50000"/>
                <a:gd name="adj2" fmla="val 74653"/>
              </a:avLst>
            </a:prstGeom>
            <a:solidFill>
              <a:srgbClr val="3366FF"/>
            </a:solidFill>
            <a:ln w="9525">
              <a:solidFill>
                <a:srgbClr val="3366FF"/>
              </a:solidFill>
              <a:miter lim="800000"/>
              <a:headEnd/>
              <a:tailEnd/>
            </a:ln>
          </p:spPr>
          <p:txBody>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ClrTx/>
                <a:buFontTx/>
                <a:buNone/>
              </a:pPr>
              <a:endParaRPr lang="en-US" sz="1000">
                <a:latin typeface="Times New Roman" panose="02020603050405020304" pitchFamily="18" charset="0"/>
              </a:endParaRPr>
            </a:p>
          </p:txBody>
        </p:sp>
        <p:sp>
          <p:nvSpPr>
            <p:cNvPr id="14351" name="Text Box 20"/>
            <p:cNvSpPr txBox="1">
              <a:spLocks noChangeArrowheads="1"/>
            </p:cNvSpPr>
            <p:nvPr/>
          </p:nvSpPr>
          <p:spPr bwMode="auto">
            <a:xfrm>
              <a:off x="8112125" y="2492375"/>
              <a:ext cx="2159000" cy="863600"/>
            </a:xfrm>
            <a:prstGeom prst="rect">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Tx/>
                <a:buFontTx/>
                <a:buNone/>
              </a:pPr>
              <a:r>
                <a:rPr lang="de-DE" sz="1600">
                  <a:latin typeface="Arial" panose="020B0604020202020204" pitchFamily="34" charset="0"/>
                </a:rPr>
                <a:t>v.đề khó khăn, các rối loạn hiện tại &amp; sự tiến triển của chúng</a:t>
              </a:r>
            </a:p>
            <a:p>
              <a:pPr algn="ctr" eaLnBrk="1" hangingPunct="1">
                <a:lnSpc>
                  <a:spcPct val="100000"/>
                </a:lnSpc>
                <a:spcBef>
                  <a:spcPct val="0"/>
                </a:spcBef>
                <a:buClrTx/>
                <a:buFontTx/>
                <a:buNone/>
              </a:pPr>
              <a:endParaRPr lang="de-DE" sz="1600">
                <a:latin typeface="Arial" panose="020B0604020202020204" pitchFamily="34" charset="0"/>
              </a:endParaRPr>
            </a:p>
          </p:txBody>
        </p:sp>
        <p:sp>
          <p:nvSpPr>
            <p:cNvPr id="14352" name="Text Box 21"/>
            <p:cNvSpPr txBox="1">
              <a:spLocks noChangeArrowheads="1"/>
            </p:cNvSpPr>
            <p:nvPr/>
          </p:nvSpPr>
          <p:spPr bwMode="auto">
            <a:xfrm>
              <a:off x="2063750" y="3933826"/>
              <a:ext cx="2159000" cy="1008063"/>
            </a:xfrm>
            <a:prstGeom prst="rect">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ClrTx/>
                <a:buFontTx/>
                <a:buNone/>
              </a:pPr>
              <a:r>
                <a:rPr lang="de-DE" sz="1600">
                  <a:latin typeface="Arial" panose="020B0604020202020204" pitchFamily="34" charset="0"/>
                </a:rPr>
                <a:t>Quan điểm của bn về tình trạng bệnh và việc điều trị</a:t>
              </a:r>
            </a:p>
          </p:txBody>
        </p:sp>
        <p:sp>
          <p:nvSpPr>
            <p:cNvPr id="14353" name="Text Box 23"/>
            <p:cNvSpPr txBox="1">
              <a:spLocks noChangeArrowheads="1"/>
            </p:cNvSpPr>
            <p:nvPr/>
          </p:nvSpPr>
          <p:spPr bwMode="auto">
            <a:xfrm>
              <a:off x="2279650" y="1412875"/>
              <a:ext cx="2160588" cy="649288"/>
            </a:xfrm>
            <a:prstGeom prst="rect">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Tx/>
                <a:buFontTx/>
                <a:buNone/>
              </a:pPr>
              <a:r>
                <a:rPr lang="de-DE" sz="1600">
                  <a:latin typeface="Arial" panose="020B0604020202020204" pitchFamily="34" charset="0"/>
                </a:rPr>
                <a:t>Đề nghị những hoạt động khác hơn</a:t>
              </a:r>
            </a:p>
            <a:p>
              <a:pPr algn="ctr" eaLnBrk="1" hangingPunct="1">
                <a:lnSpc>
                  <a:spcPct val="100000"/>
                </a:lnSpc>
                <a:spcBef>
                  <a:spcPct val="0"/>
                </a:spcBef>
                <a:buClrTx/>
                <a:buFontTx/>
                <a:buNone/>
              </a:pPr>
              <a:endParaRPr lang="de-DE" sz="1600">
                <a:latin typeface="Arial" panose="020B0604020202020204" pitchFamily="34" charset="0"/>
              </a:endParaRPr>
            </a:p>
          </p:txBody>
        </p:sp>
      </p:grpSp>
      <p:pic>
        <p:nvPicPr>
          <p:cNvPr id="2" name="Audio 1">
            <a:hlinkClick r:id="" action="ppaction://media"/>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ransition spd="med" advTm="12849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895600" y="115888"/>
            <a:ext cx="7772400" cy="1143000"/>
          </a:xfrm>
        </p:spPr>
        <p:txBody>
          <a:bodyPr/>
          <a:lstStyle/>
          <a:p>
            <a:pPr algn="ctr" eaLnBrk="1" hangingPunct="1"/>
            <a:r>
              <a:rPr lang="de-DE" sz="3600" b="1" smtClean="0">
                <a:latin typeface="Times New Roman" panose="02020603050405020304" pitchFamily="18" charset="0"/>
                <a:cs typeface="Times New Roman" panose="02020603050405020304" pitchFamily="18" charset="0"/>
              </a:rPr>
              <a:t>KỸ NĂNG GIAO TIẾP (2)</a:t>
            </a:r>
          </a:p>
        </p:txBody>
      </p:sp>
      <p:sp>
        <p:nvSpPr>
          <p:cNvPr id="15363" name="Rectangle 3"/>
          <p:cNvSpPr>
            <a:spLocks noGrp="1" noChangeArrowheads="1"/>
          </p:cNvSpPr>
          <p:nvPr>
            <p:ph sz="quarter" idx="4294967295"/>
          </p:nvPr>
        </p:nvSpPr>
        <p:spPr>
          <a:xfrm>
            <a:off x="1412875" y="1198563"/>
            <a:ext cx="10626725" cy="5040312"/>
          </a:xfrm>
        </p:spPr>
        <p:txBody>
          <a:bodyPr/>
          <a:lstStyle/>
          <a:p>
            <a:pPr eaLnBrk="1" hangingPunct="1">
              <a:lnSpc>
                <a:spcPct val="120000"/>
              </a:lnSpc>
              <a:buFont typeface="Arial" panose="020B0604020202020204" pitchFamily="34" charset="0"/>
              <a:buNone/>
            </a:pPr>
            <a:r>
              <a:rPr lang="de-DE" sz="2400" b="1" smtClean="0">
                <a:latin typeface="Times New Roman" panose="02020603050405020304" pitchFamily="18" charset="0"/>
                <a:cs typeface="Times New Roman" panose="02020603050405020304" pitchFamily="18" charset="0"/>
              </a:rPr>
              <a:t>Các kỹ thuật của buổi thăm khám lấy </a:t>
            </a:r>
            <a:r>
              <a:rPr lang="de-DE" sz="2400" b="1" smtClean="0">
                <a:solidFill>
                  <a:srgbClr val="FF0000"/>
                </a:solidFill>
                <a:latin typeface="Times New Roman" panose="02020603050405020304" pitchFamily="18" charset="0"/>
                <a:cs typeface="Times New Roman" panose="02020603050405020304" pitchFamily="18" charset="0"/>
              </a:rPr>
              <a:t>bn làm trung tâm</a:t>
            </a:r>
            <a:endParaRPr lang="en-GB" sz="2400" smtClean="0">
              <a:solidFill>
                <a:srgbClr val="FF0000"/>
              </a:solidFill>
              <a:latin typeface="Times New Roman" panose="02020603050405020304" pitchFamily="18" charset="0"/>
              <a:cs typeface="Times New Roman" panose="02020603050405020304" pitchFamily="18" charset="0"/>
            </a:endParaRPr>
          </a:p>
          <a:p>
            <a:pPr eaLnBrk="1" hangingPunct="1">
              <a:lnSpc>
                <a:spcPct val="120000"/>
              </a:lnSpc>
            </a:pPr>
            <a:r>
              <a:rPr lang="en-GB" sz="2400" smtClean="0">
                <a:latin typeface="Times New Roman" panose="02020603050405020304" pitchFamily="18" charset="0"/>
                <a:cs typeface="Times New Roman" panose="02020603050405020304" pitchFamily="18" charset="0"/>
              </a:rPr>
              <a:t> dành không gian cho bn vào lúc bắt đầu buổi khám</a:t>
            </a:r>
          </a:p>
          <a:p>
            <a:pPr eaLnBrk="1" hangingPunct="1">
              <a:lnSpc>
                <a:spcPct val="120000"/>
              </a:lnSpc>
            </a:pPr>
            <a:r>
              <a:rPr lang="en-GB" sz="2400" smtClean="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không ngắt ngang </a:t>
            </a:r>
            <a:endParaRPr lang="de-DE" sz="2400" smtClean="0">
              <a:latin typeface="Times New Roman" panose="02020603050405020304" pitchFamily="18" charset="0"/>
              <a:cs typeface="Times New Roman" panose="02020603050405020304" pitchFamily="18" charset="0"/>
            </a:endParaRPr>
          </a:p>
          <a:p>
            <a:pPr eaLnBrk="1" hangingPunct="1">
              <a:lnSpc>
                <a:spcPct val="120000"/>
              </a:lnSpc>
            </a:pPr>
            <a:r>
              <a:rPr lang="de-DE" sz="2400" smtClean="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dùng câu hỏi mở</a:t>
            </a:r>
            <a:endParaRPr lang="de-DE" sz="2400" smtClean="0">
              <a:latin typeface="Times New Roman" panose="02020603050405020304" pitchFamily="18" charset="0"/>
              <a:cs typeface="Times New Roman" panose="02020603050405020304" pitchFamily="18" charset="0"/>
            </a:endParaRPr>
          </a:p>
          <a:p>
            <a:pPr eaLnBrk="1" hangingPunct="1">
              <a:lnSpc>
                <a:spcPct val="120000"/>
              </a:lnSpc>
            </a:pPr>
            <a:r>
              <a:rPr lang="de-DE" sz="2400" smtClean="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chờ đợi, tạm ngừng</a:t>
            </a:r>
            <a:endParaRPr lang="en-GB" sz="2400" smtClean="0">
              <a:latin typeface="Times New Roman" panose="02020603050405020304" pitchFamily="18" charset="0"/>
              <a:cs typeface="Times New Roman" panose="02020603050405020304" pitchFamily="18" charset="0"/>
            </a:endParaRPr>
          </a:p>
          <a:p>
            <a:pPr eaLnBrk="1" hangingPunct="1">
              <a:lnSpc>
                <a:spcPct val="120000"/>
              </a:lnSpc>
            </a:pPr>
            <a:r>
              <a:rPr lang="en-GB" sz="2400" smtClean="0">
                <a:latin typeface="Times New Roman" panose="02020603050405020304" pitchFamily="18" charset="0"/>
                <a:cs typeface="Times New Roman" panose="02020603050405020304" pitchFamily="18" charset="0"/>
              </a:rPr>
              <a:t> động viên bằng lời &amp; bằng ngôn ngữ k lời để bn tiếp tục nói</a:t>
            </a:r>
          </a:p>
          <a:p>
            <a:pPr eaLnBrk="1" hangingPunct="1">
              <a:lnSpc>
                <a:spcPct val="120000"/>
              </a:lnSpc>
            </a:pPr>
            <a:r>
              <a:rPr lang="en-GB" sz="2400" smtClean="0">
                <a:latin typeface="Times New Roman" panose="02020603050405020304" pitchFamily="18" charset="0"/>
                <a:cs typeface="Times New Roman" panose="02020603050405020304" pitchFamily="18" charset="0"/>
              </a:rPr>
              <a:t>Paraphrase (diễn giải): </a:t>
            </a:r>
            <a:r>
              <a:rPr lang="en-US" sz="2400" smtClean="0">
                <a:latin typeface="Times New Roman" panose="02020603050405020304" pitchFamily="18" charset="0"/>
                <a:cs typeface="Times New Roman" panose="02020603050405020304" pitchFamily="18" charset="0"/>
              </a:rPr>
              <a:t>hiểu ý nghĩa đằng sau lời nói của bn (những điều bn k nói)</a:t>
            </a:r>
            <a:endParaRPr lang="en-GB" sz="2400" smtClean="0">
              <a:latin typeface="Times New Roman" panose="02020603050405020304" pitchFamily="18" charset="0"/>
              <a:cs typeface="Times New Roman" panose="02020603050405020304" pitchFamily="18" charset="0"/>
            </a:endParaRPr>
          </a:p>
          <a:p>
            <a:pPr eaLnBrk="1" hangingPunct="1">
              <a:lnSpc>
                <a:spcPct val="120000"/>
              </a:lnSpc>
            </a:pPr>
            <a:r>
              <a:rPr lang="en-GB" sz="2400" smtClean="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tóm tắt bằng cách sử dụng ngôn ngữ của bs</a:t>
            </a:r>
            <a:endParaRPr lang="de-DE" sz="2400" smtClean="0">
              <a:latin typeface="Times New Roman" panose="02020603050405020304" pitchFamily="18" charset="0"/>
              <a:cs typeface="Times New Roman" panose="02020603050405020304" pitchFamily="18" charset="0"/>
            </a:endParaRPr>
          </a:p>
          <a:p>
            <a:pPr eaLnBrk="1" hangingPunct="1">
              <a:lnSpc>
                <a:spcPct val="120000"/>
              </a:lnSpc>
            </a:pPr>
            <a:r>
              <a:rPr lang="de-DE" sz="2400" smtClean="0">
                <a:latin typeface="Times New Roman" panose="02020603050405020304" pitchFamily="18" charset="0"/>
                <a:cs typeface="Times New Roman" panose="02020603050405020304" pitchFamily="18" charset="0"/>
              </a:rPr>
              <a:t> </a:t>
            </a:r>
            <a:r>
              <a:rPr lang="en-US" sz="2400" smtClean="0">
                <a:solidFill>
                  <a:srgbClr val="FF0000"/>
                </a:solidFill>
                <a:latin typeface="Times New Roman" panose="02020603050405020304" pitchFamily="18" charset="0"/>
                <a:cs typeface="Times New Roman" panose="02020603050405020304" pitchFamily="18" charset="0"/>
              </a:rPr>
              <a:t>Phản hồi</a:t>
            </a:r>
            <a:endParaRPr lang="de-DE" sz="2400" smtClean="0">
              <a:solidFill>
                <a:srgbClr val="FF0000"/>
              </a:solidFill>
              <a:latin typeface="Times New Roman" panose="02020603050405020304" pitchFamily="18" charset="0"/>
              <a:cs typeface="Times New Roman" panose="02020603050405020304" pitchFamily="18" charset="0"/>
            </a:endParaRPr>
          </a:p>
        </p:txBody>
      </p:sp>
      <p:sp>
        <p:nvSpPr>
          <p:cNvPr id="15364" name="Slide Number Placeholder 3"/>
          <p:cNvSpPr>
            <a:spLocks noGrp="1"/>
          </p:cNvSpPr>
          <p:nvPr>
            <p:ph type="sldNum" sz="quarter" idx="12"/>
          </p:nvPr>
        </p:nvSpPr>
        <p:spPr bwMode="auto">
          <a:xfrm>
            <a:off x="9409113" y="5883275"/>
            <a:ext cx="57308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ClrTx/>
              <a:buFontTx/>
              <a:buNone/>
            </a:pPr>
            <a:endParaRPr lang="de-DE" sz="1000" smtClean="0">
              <a:latin typeface="Times New Roman" panose="02020603050405020304" pitchFamily="18" charset="0"/>
            </a:endParaRPr>
          </a:p>
        </p:txBody>
      </p:sp>
      <p:pic>
        <p:nvPicPr>
          <p:cNvPr id="2" name="Audio 1">
            <a:hlinkClick r:id="" action="ppaction://media"/>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ransition spd="med" advTm="9710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566988" y="404813"/>
            <a:ext cx="7772400" cy="1143000"/>
          </a:xfrm>
        </p:spPr>
        <p:txBody>
          <a:bodyPr/>
          <a:lstStyle/>
          <a:p>
            <a:pPr algn="ctr" eaLnBrk="1" hangingPunct="1"/>
            <a:r>
              <a:rPr lang="de-DE" sz="3600" b="1" smtClean="0">
                <a:latin typeface="Times New Roman" panose="02020603050405020304" pitchFamily="18" charset="0"/>
                <a:cs typeface="Times New Roman" panose="02020603050405020304" pitchFamily="18" charset="0"/>
              </a:rPr>
              <a:t>KỸ NĂNG GIAO TIẾP (2)</a:t>
            </a:r>
          </a:p>
        </p:txBody>
      </p:sp>
      <p:sp>
        <p:nvSpPr>
          <p:cNvPr id="16387" name="Rectangle 3"/>
          <p:cNvSpPr>
            <a:spLocks noGrp="1" noChangeArrowheads="1"/>
          </p:cNvSpPr>
          <p:nvPr>
            <p:ph sz="quarter" idx="4294967295"/>
          </p:nvPr>
        </p:nvSpPr>
        <p:spPr>
          <a:xfrm>
            <a:off x="1204913" y="1557338"/>
            <a:ext cx="10529887" cy="5300662"/>
          </a:xfrm>
        </p:spPr>
        <p:txBody>
          <a:bodyPr/>
          <a:lstStyle/>
          <a:p>
            <a:pPr eaLnBrk="1" hangingPunct="1">
              <a:lnSpc>
                <a:spcPct val="130000"/>
              </a:lnSpc>
              <a:buFont typeface="Arial" panose="020B0604020202020204" pitchFamily="34" charset="0"/>
              <a:buNone/>
            </a:pPr>
            <a:r>
              <a:rPr lang="de-DE" b="1" smtClean="0">
                <a:latin typeface="Times New Roman" panose="02020603050405020304" pitchFamily="18" charset="0"/>
                <a:cs typeface="Times New Roman" panose="02020603050405020304" pitchFamily="18" charset="0"/>
              </a:rPr>
              <a:t>Các kỹ thuật của buổi thăm khám lấy </a:t>
            </a:r>
            <a:r>
              <a:rPr lang="de-DE" b="1" smtClean="0">
                <a:solidFill>
                  <a:srgbClr val="FF0000"/>
                </a:solidFill>
                <a:latin typeface="Times New Roman" panose="02020603050405020304" pitchFamily="18" charset="0"/>
                <a:cs typeface="Times New Roman" panose="02020603050405020304" pitchFamily="18" charset="0"/>
              </a:rPr>
              <a:t>bs làm trung tâm</a:t>
            </a:r>
            <a:endParaRPr lang="en-GB" smtClean="0">
              <a:solidFill>
                <a:srgbClr val="FF0000"/>
              </a:solidFill>
              <a:latin typeface="Times New Roman" panose="02020603050405020304" pitchFamily="18" charset="0"/>
              <a:cs typeface="Times New Roman" panose="02020603050405020304" pitchFamily="18" charset="0"/>
            </a:endParaRPr>
          </a:p>
          <a:p>
            <a:pPr eaLnBrk="1" hangingPunct="1">
              <a:lnSpc>
                <a:spcPct val="130000"/>
              </a:lnSpc>
            </a:pPr>
            <a:r>
              <a:rPr lang="en-US" sz="2400" smtClean="0">
                <a:latin typeface="Times New Roman" panose="02020603050405020304" pitchFamily="18" charset="0"/>
                <a:cs typeface="Times New Roman" panose="02020603050405020304" pitchFamily="18" charset="0"/>
              </a:rPr>
              <a:t>Thiết lập một khung thời gian</a:t>
            </a:r>
          </a:p>
          <a:p>
            <a:pPr eaLnBrk="1" hangingPunct="1">
              <a:lnSpc>
                <a:spcPct val="130000"/>
              </a:lnSpc>
            </a:pPr>
            <a:r>
              <a:rPr lang="en-US" sz="2400" smtClean="0">
                <a:latin typeface="Times New Roman" panose="02020603050405020304" pitchFamily="18" charset="0"/>
                <a:cs typeface="Times New Roman" panose="02020603050405020304" pitchFamily="18" charset="0"/>
              </a:rPr>
              <a:t>Giới thiệu những chủ đề của riêng bs</a:t>
            </a:r>
          </a:p>
          <a:p>
            <a:pPr eaLnBrk="1" hangingPunct="1">
              <a:lnSpc>
                <a:spcPct val="130000"/>
              </a:lnSpc>
            </a:pPr>
            <a:r>
              <a:rPr lang="en-US" sz="2400" smtClean="0">
                <a:latin typeface="Times New Roman" panose="02020603050405020304" pitchFamily="18" charset="0"/>
                <a:cs typeface="Times New Roman" panose="02020603050405020304" pitchFamily="18" charset="0"/>
              </a:rPr>
              <a:t>Đưa lời khuyên khi chuyển qua các chủ đề khác dẫn dắt buổi thăm khám </a:t>
            </a:r>
          </a:p>
          <a:p>
            <a:pPr eaLnBrk="1" hangingPunct="1">
              <a:lnSpc>
                <a:spcPct val="130000"/>
              </a:lnSpc>
            </a:pPr>
            <a:r>
              <a:rPr lang="en-US" sz="2400" smtClean="0">
                <a:latin typeface="Times New Roman" panose="02020603050405020304" pitchFamily="18" charset="0"/>
                <a:cs typeface="Times New Roman" panose="02020603050405020304" pitchFamily="18" charset="0"/>
              </a:rPr>
              <a:t>Ngắt lời</a:t>
            </a:r>
          </a:p>
          <a:p>
            <a:pPr eaLnBrk="1" hangingPunct="1">
              <a:lnSpc>
                <a:spcPct val="130000"/>
              </a:lnSpc>
            </a:pPr>
            <a:r>
              <a:rPr lang="en-US" sz="2400" smtClean="0">
                <a:latin typeface="Times New Roman" panose="02020603050405020304" pitchFamily="18" charset="0"/>
                <a:cs typeface="Times New Roman" panose="02020603050405020304" pitchFamily="18" charset="0"/>
              </a:rPr>
              <a:t>Câu hỏi đóng</a:t>
            </a:r>
          </a:p>
          <a:p>
            <a:pPr eaLnBrk="1" hangingPunct="1">
              <a:lnSpc>
                <a:spcPct val="130000"/>
              </a:lnSpc>
            </a:pPr>
            <a:r>
              <a:rPr lang="en-US" sz="2400" smtClean="0">
                <a:latin typeface="Times New Roman" panose="02020603050405020304" pitchFamily="18" charset="0"/>
                <a:cs typeface="Times New Roman" panose="02020603050405020304" pitchFamily="18" charset="0"/>
              </a:rPr>
              <a:t>Đạt thỏa thuận </a:t>
            </a:r>
          </a:p>
          <a:p>
            <a:pPr eaLnBrk="1" hangingPunct="1">
              <a:lnSpc>
                <a:spcPct val="130000"/>
              </a:lnSpc>
            </a:pPr>
            <a:r>
              <a:rPr lang="en-US" sz="2400" smtClean="0">
                <a:latin typeface="Times New Roman" panose="02020603050405020304" pitchFamily="18" charset="0"/>
                <a:cs typeface="Times New Roman" panose="02020603050405020304" pitchFamily="18" charset="0"/>
              </a:rPr>
              <a:t>Đưa lời khuyên khi kết thúc buổi thăm khám</a:t>
            </a:r>
            <a:endParaRPr lang="de-DE" sz="2400" smtClean="0">
              <a:latin typeface="Times New Roman" panose="02020603050405020304" pitchFamily="18" charset="0"/>
              <a:cs typeface="Times New Roman" panose="02020603050405020304" pitchFamily="18" charset="0"/>
            </a:endParaRPr>
          </a:p>
        </p:txBody>
      </p:sp>
      <p:pic>
        <p:nvPicPr>
          <p:cNvPr id="2" name="Audio 1">
            <a:hlinkClick r:id="" action="ppaction://media"/>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ransition spd="med" advTm="10817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03388" y="695325"/>
            <a:ext cx="10058400" cy="1079500"/>
          </a:xfrm>
        </p:spPr>
        <p:txBody>
          <a:bodyPr/>
          <a:lstStyle/>
          <a:p>
            <a:pPr eaLnBrk="1" hangingPunct="1"/>
            <a:r>
              <a:rPr lang="en-US" sz="3600" b="1" smtClean="0">
                <a:latin typeface="Times New Roman" panose="02020603050405020304" pitchFamily="18" charset="0"/>
                <a:cs typeface="Times New Roman" panose="02020603050405020304" pitchFamily="18" charset="0"/>
              </a:rPr>
              <a:t>CÁC KỸ THUẬT ĐỂ NGỪNG B.THĂM KHÁM</a:t>
            </a:r>
            <a:endParaRPr lang="de-DE" sz="3600" b="1" smtClean="0">
              <a:latin typeface="Times New Roman" panose="02020603050405020304" pitchFamily="18" charset="0"/>
              <a:cs typeface="Times New Roman" panose="02020603050405020304" pitchFamily="18" charset="0"/>
            </a:endParaRPr>
          </a:p>
        </p:txBody>
      </p:sp>
      <p:sp>
        <p:nvSpPr>
          <p:cNvPr id="17411" name="Rectangle 3"/>
          <p:cNvSpPr>
            <a:spLocks noGrp="1" noChangeArrowheads="1"/>
          </p:cNvSpPr>
          <p:nvPr>
            <p:ph sz="quarter" idx="4294967295"/>
          </p:nvPr>
        </p:nvSpPr>
        <p:spPr>
          <a:xfrm>
            <a:off x="1703388" y="1484313"/>
            <a:ext cx="10641012" cy="3871912"/>
          </a:xfrm>
        </p:spPr>
        <p:txBody>
          <a:bodyPr/>
          <a:lstStyle/>
          <a:p>
            <a:pPr eaLnBrk="1" hangingPunct="1"/>
            <a:endParaRPr lang="de-DE" sz="2600" smtClean="0">
              <a:latin typeface="Times New Roman" panose="02020603050405020304" pitchFamily="18" charset="0"/>
              <a:cs typeface="Times New Roman" panose="02020603050405020304" pitchFamily="18" charset="0"/>
            </a:endParaRPr>
          </a:p>
          <a:p>
            <a:pPr eaLnBrk="1" hangingPunct="1">
              <a:lnSpc>
                <a:spcPct val="130000"/>
              </a:lnSpc>
            </a:pPr>
            <a:r>
              <a:rPr lang="en-US" sz="2600" smtClean="0">
                <a:latin typeface="Times New Roman" panose="02020603050405020304" pitchFamily="18" charset="0"/>
                <a:cs typeface="Times New Roman" panose="02020603050405020304" pitchFamily="18" charset="0"/>
              </a:rPr>
              <a:t>NGẮT MỘT CÁCH TRỰC TIẾP</a:t>
            </a:r>
            <a:endParaRPr lang="de-DE" sz="2600" smtClean="0">
              <a:latin typeface="Times New Roman" panose="02020603050405020304" pitchFamily="18" charset="0"/>
              <a:cs typeface="Times New Roman" panose="02020603050405020304" pitchFamily="18" charset="0"/>
            </a:endParaRPr>
          </a:p>
          <a:p>
            <a:pPr eaLnBrk="1" hangingPunct="1">
              <a:lnSpc>
                <a:spcPct val="130000"/>
              </a:lnSpc>
            </a:pPr>
            <a:r>
              <a:rPr lang="en-US" sz="2600" smtClean="0">
                <a:solidFill>
                  <a:srgbClr val="FF0000"/>
                </a:solidFill>
                <a:latin typeface="Times New Roman" panose="02020603050405020304" pitchFamily="18" charset="0"/>
                <a:cs typeface="Times New Roman" panose="02020603050405020304" pitchFamily="18" charset="0"/>
              </a:rPr>
              <a:t>TÓM TẮT</a:t>
            </a:r>
            <a:endParaRPr lang="de-DE" sz="2600" smtClean="0">
              <a:solidFill>
                <a:srgbClr val="FF0000"/>
              </a:solidFill>
              <a:latin typeface="Times New Roman" panose="02020603050405020304" pitchFamily="18" charset="0"/>
              <a:cs typeface="Times New Roman" panose="02020603050405020304" pitchFamily="18" charset="0"/>
            </a:endParaRPr>
          </a:p>
          <a:p>
            <a:pPr eaLnBrk="1" hangingPunct="1">
              <a:lnSpc>
                <a:spcPct val="130000"/>
              </a:lnSpc>
            </a:pPr>
            <a:r>
              <a:rPr lang="en-US" sz="2600" smtClean="0">
                <a:latin typeface="Times New Roman" panose="02020603050405020304" pitchFamily="18" charset="0"/>
                <a:cs typeface="Times New Roman" panose="02020603050405020304" pitchFamily="18" charset="0"/>
              </a:rPr>
              <a:t>LẶP LẠI MỤC TIÊU BUỔI THĂM KHÁM</a:t>
            </a:r>
          </a:p>
          <a:p>
            <a:pPr eaLnBrk="1" hangingPunct="1">
              <a:lnSpc>
                <a:spcPct val="130000"/>
              </a:lnSpc>
            </a:pPr>
            <a:r>
              <a:rPr lang="en-US" sz="2600" smtClean="0">
                <a:latin typeface="Times New Roman" panose="02020603050405020304" pitchFamily="18" charset="0"/>
                <a:cs typeface="Times New Roman" panose="02020603050405020304" pitchFamily="18" charset="0"/>
              </a:rPr>
              <a:t>ĐẠT ĐƯỢC THỎA THUẬN</a:t>
            </a:r>
            <a:endParaRPr lang="de-DE" sz="2600" smtClean="0">
              <a:latin typeface="Times New Roman" panose="02020603050405020304" pitchFamily="18" charset="0"/>
              <a:cs typeface="Times New Roman" panose="02020603050405020304" pitchFamily="18" charset="0"/>
            </a:endParaRPr>
          </a:p>
        </p:txBody>
      </p:sp>
      <p:pic>
        <p:nvPicPr>
          <p:cNvPr id="2" name="Audio 1">
            <a:hlinkClick r:id="" action="ppaction://media"/>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ransition spd="med" advTm="3087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09800" y="619125"/>
            <a:ext cx="7772400" cy="866775"/>
          </a:xfrm>
        </p:spPr>
        <p:txBody>
          <a:bodyPr/>
          <a:lstStyle/>
          <a:p>
            <a:pPr algn="ctr" eaLnBrk="1" hangingPunct="1"/>
            <a:r>
              <a:rPr lang="de-DE" sz="3600" b="1" smtClean="0">
                <a:latin typeface="Times New Roman" panose="02020603050405020304" pitchFamily="18" charset="0"/>
                <a:cs typeface="Times New Roman" panose="02020603050405020304" pitchFamily="18" charset="0"/>
              </a:rPr>
              <a:t>MỐI QUAN HỆ BS – BN (3)</a:t>
            </a:r>
          </a:p>
        </p:txBody>
      </p:sp>
      <p:sp>
        <p:nvSpPr>
          <p:cNvPr id="18435" name="Rectangle 3"/>
          <p:cNvSpPr>
            <a:spLocks noGrp="1" noChangeArrowheads="1"/>
          </p:cNvSpPr>
          <p:nvPr>
            <p:ph sz="quarter" idx="4294967295"/>
          </p:nvPr>
        </p:nvSpPr>
        <p:spPr>
          <a:xfrm>
            <a:off x="1344613" y="1700213"/>
            <a:ext cx="10431462" cy="4978400"/>
          </a:xfrm>
        </p:spPr>
        <p:txBody>
          <a:bodyPr/>
          <a:lstStyle/>
          <a:p>
            <a:pPr algn="just" eaLnBrk="1" hangingPunct="1">
              <a:lnSpc>
                <a:spcPct val="130000"/>
              </a:lnSpc>
            </a:pPr>
            <a:r>
              <a:rPr lang="vi-VN" smtClean="0">
                <a:latin typeface="Times New Roman" panose="02020603050405020304" pitchFamily="18" charset="0"/>
                <a:cs typeface="Times New Roman" panose="02020603050405020304" pitchFamily="18" charset="0"/>
              </a:rPr>
              <a:t>Ấn tượng đầu tiên là gì, đặc biệt là kinh nghiệm riêng</a:t>
            </a:r>
            <a:r>
              <a:rPr lang="en-US" smtClean="0">
                <a:latin typeface="Times New Roman" panose="02020603050405020304" pitchFamily="18" charset="0"/>
                <a:cs typeface="Times New Roman" panose="02020603050405020304" pitchFamily="18" charset="0"/>
              </a:rPr>
              <a:t> của bản thân</a:t>
            </a:r>
            <a:r>
              <a:rPr lang="vi-VN" smtClean="0">
                <a:latin typeface="Times New Roman" panose="02020603050405020304" pitchFamily="18" charset="0"/>
                <a:cs typeface="Times New Roman" panose="02020603050405020304" pitchFamily="18" charset="0"/>
              </a:rPr>
              <a:t>, suy nghĩ riêng, cảm</a:t>
            </a:r>
            <a:r>
              <a:rPr lang="en-US" smtClean="0">
                <a:latin typeface="Times New Roman" panose="02020603050405020304" pitchFamily="18" charset="0"/>
                <a:cs typeface="Times New Roman" panose="02020603050405020304" pitchFamily="18" charset="0"/>
              </a:rPr>
              <a:t> xúc</a:t>
            </a:r>
            <a:r>
              <a:rPr lang="vi-VN" smtClean="0">
                <a:latin typeface="Times New Roman" panose="02020603050405020304" pitchFamily="18" charset="0"/>
                <a:cs typeface="Times New Roman" panose="02020603050405020304" pitchFamily="18" charset="0"/>
              </a:rPr>
              <a:t>, xung</a:t>
            </a:r>
            <a:r>
              <a:rPr lang="en-US" smtClean="0">
                <a:latin typeface="Times New Roman" panose="02020603050405020304" pitchFamily="18" charset="0"/>
                <a:cs typeface="Times New Roman" panose="02020603050405020304" pitchFamily="18" charset="0"/>
              </a:rPr>
              <a:t> động</a:t>
            </a:r>
            <a:r>
              <a:rPr lang="vi-VN" smtClean="0">
                <a:latin typeface="Times New Roman" panose="02020603050405020304" pitchFamily="18" charset="0"/>
                <a:cs typeface="Times New Roman" panose="02020603050405020304" pitchFamily="18" charset="0"/>
              </a:rPr>
              <a:t> hành động, nhận thức </a:t>
            </a:r>
            <a:r>
              <a:rPr lang="en-US" smtClean="0">
                <a:latin typeface="Times New Roman" panose="02020603050405020304" pitchFamily="18" charset="0"/>
                <a:cs typeface="Times New Roman" panose="02020603050405020304" pitchFamily="18" charset="0"/>
              </a:rPr>
              <a:t>về </a:t>
            </a:r>
            <a:r>
              <a:rPr lang="vi-VN" smtClean="0">
                <a:latin typeface="Times New Roman" panose="02020603050405020304" pitchFamily="18" charset="0"/>
                <a:cs typeface="Times New Roman" panose="02020603050405020304" pitchFamily="18" charset="0"/>
              </a:rPr>
              <a:t>cơ thể;</a:t>
            </a:r>
            <a:endParaRPr lang="en-US" smtClean="0">
              <a:latin typeface="Times New Roman" panose="02020603050405020304" pitchFamily="18" charset="0"/>
              <a:cs typeface="Times New Roman" panose="02020603050405020304" pitchFamily="18" charset="0"/>
            </a:endParaRPr>
          </a:p>
          <a:p>
            <a:pPr algn="just" eaLnBrk="1" hangingPunct="1">
              <a:lnSpc>
                <a:spcPct val="130000"/>
              </a:lnSpc>
            </a:pPr>
            <a:r>
              <a:rPr lang="en-US" smtClean="0">
                <a:latin typeface="Times New Roman" panose="02020603050405020304" pitchFamily="18" charset="0"/>
                <a:cs typeface="Times New Roman" panose="02020603050405020304" pitchFamily="18" charset="0"/>
              </a:rPr>
              <a:t>Bs đã cấu trúc/xây dựng mqh như thế nào? </a:t>
            </a:r>
          </a:p>
          <a:p>
            <a:pPr algn="just" eaLnBrk="1" hangingPunct="1">
              <a:lnSpc>
                <a:spcPct val="130000"/>
              </a:lnSpc>
            </a:pPr>
            <a:r>
              <a:rPr lang="en-US" smtClean="0">
                <a:latin typeface="Times New Roman" panose="02020603050405020304" pitchFamily="18" charset="0"/>
                <a:cs typeface="Times New Roman" panose="02020603050405020304" pitchFamily="18" charset="0"/>
              </a:rPr>
              <a:t>BN đã cấu trúc/xây dựng mqh như thế nào </a:t>
            </a:r>
          </a:p>
          <a:p>
            <a:pPr algn="just" eaLnBrk="1" hangingPunct="1">
              <a:lnSpc>
                <a:spcPct val="130000"/>
              </a:lnSpc>
            </a:pPr>
            <a:r>
              <a:rPr lang="en-US" smtClean="0">
                <a:solidFill>
                  <a:srgbClr val="FF3300"/>
                </a:solidFill>
                <a:latin typeface="Times New Roman" panose="02020603050405020304" pitchFamily="18" charset="0"/>
                <a:cs typeface="Times New Roman" panose="02020603050405020304" pitchFamily="18" charset="0"/>
              </a:rPr>
              <a:t>TA đã cảm thấy những gì khi dẫn dắt b.thăm khám; </a:t>
            </a:r>
          </a:p>
          <a:p>
            <a:pPr algn="just" eaLnBrk="1" hangingPunct="1">
              <a:lnSpc>
                <a:spcPct val="130000"/>
              </a:lnSpc>
            </a:pPr>
            <a:r>
              <a:rPr lang="en-US" smtClean="0">
                <a:solidFill>
                  <a:srgbClr val="FF3300"/>
                </a:solidFill>
                <a:latin typeface="Times New Roman" panose="02020603050405020304" pitchFamily="18" charset="0"/>
                <a:cs typeface="Times New Roman" panose="02020603050405020304" pitchFamily="18" charset="0"/>
              </a:rPr>
              <a:t>Làm thế nào để ta cảm thấy như chính bn; có khoảnh khắc khó khăn nào đó trong b.Thăm khám</a:t>
            </a:r>
            <a:endParaRPr lang="de-DE" smtClean="0">
              <a:solidFill>
                <a:srgbClr val="FF3300"/>
              </a:solidFill>
              <a:latin typeface="Times New Roman" panose="02020603050405020304" pitchFamily="18" charset="0"/>
              <a:cs typeface="Times New Roman" panose="02020603050405020304" pitchFamily="18" charset="0"/>
            </a:endParaRPr>
          </a:p>
        </p:txBody>
      </p:sp>
      <p:pic>
        <p:nvPicPr>
          <p:cNvPr id="2" name="Audio 1">
            <a:hlinkClick r:id="" action="ppaction://media"/>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ransition spd="med" advTm="1856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09800" y="619125"/>
            <a:ext cx="7772400" cy="866775"/>
          </a:xfrm>
        </p:spPr>
        <p:txBody>
          <a:bodyPr/>
          <a:lstStyle/>
          <a:p>
            <a:pPr algn="ctr" eaLnBrk="1" hangingPunct="1"/>
            <a:r>
              <a:rPr lang="de-DE" sz="3600" b="1" smtClean="0">
                <a:latin typeface="Times New Roman" panose="02020603050405020304" pitchFamily="18" charset="0"/>
                <a:cs typeface="Times New Roman" panose="02020603050405020304" pitchFamily="18" charset="0"/>
              </a:rPr>
              <a:t>MỐI QUAN HỆ BS – BN (3)</a:t>
            </a:r>
          </a:p>
        </p:txBody>
      </p:sp>
      <p:sp>
        <p:nvSpPr>
          <p:cNvPr id="19459" name="Rectangle 3"/>
          <p:cNvSpPr>
            <a:spLocks noGrp="1" noChangeArrowheads="1"/>
          </p:cNvSpPr>
          <p:nvPr>
            <p:ph sz="quarter" idx="4294967295"/>
          </p:nvPr>
        </p:nvSpPr>
        <p:spPr>
          <a:xfrm>
            <a:off x="1344613" y="1700213"/>
            <a:ext cx="10431462" cy="4978400"/>
          </a:xfrm>
        </p:spPr>
        <p:txBody>
          <a:bodyPr/>
          <a:lstStyle/>
          <a:p>
            <a:pPr algn="just" eaLnBrk="1" hangingPunct="1">
              <a:lnSpc>
                <a:spcPct val="130000"/>
              </a:lnSpc>
            </a:pPr>
            <a:endParaRPr lang="de-DE" smtClean="0">
              <a:solidFill>
                <a:srgbClr val="FF3300"/>
              </a:solidFill>
              <a:latin typeface="Times New Roman" panose="02020603050405020304" pitchFamily="18" charset="0"/>
              <a:cs typeface="Times New Roman" panose="02020603050405020304" pitchFamily="18" charset="0"/>
            </a:endParaRPr>
          </a:p>
        </p:txBody>
      </p:sp>
      <p:pic>
        <p:nvPicPr>
          <p:cNvPr id="4"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35113" y="2133600"/>
            <a:ext cx="48069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04050" y="2133600"/>
            <a:ext cx="44132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p:transition spd="med" advTm="17388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4"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1"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135188" y="549275"/>
            <a:ext cx="7772400" cy="1143000"/>
          </a:xfrm>
        </p:spPr>
        <p:txBody>
          <a:bodyPr/>
          <a:lstStyle/>
          <a:p>
            <a:pPr algn="ctr" eaLnBrk="1" hangingPunct="1"/>
            <a:r>
              <a:rPr lang="de-DE" sz="3600" b="1" smtClean="0">
                <a:latin typeface="Times New Roman" panose="02020603050405020304" pitchFamily="18" charset="0"/>
                <a:cs typeface="Times New Roman" panose="02020603050405020304" pitchFamily="18" charset="0"/>
              </a:rPr>
              <a:t>BỐI CẢNH (4)</a:t>
            </a:r>
          </a:p>
        </p:txBody>
      </p:sp>
      <p:sp>
        <p:nvSpPr>
          <p:cNvPr id="20483" name="Rectangle 3"/>
          <p:cNvSpPr>
            <a:spLocks noGrp="1" noChangeArrowheads="1"/>
          </p:cNvSpPr>
          <p:nvPr>
            <p:ph sz="quarter" idx="4294967295"/>
          </p:nvPr>
        </p:nvSpPr>
        <p:spPr>
          <a:xfrm>
            <a:off x="1149350" y="1989138"/>
            <a:ext cx="10183813" cy="4114800"/>
          </a:xfrm>
        </p:spPr>
        <p:txBody>
          <a:bodyPr/>
          <a:lstStyle/>
          <a:p>
            <a:pPr eaLnBrk="1" hangingPunct="1">
              <a:lnSpc>
                <a:spcPct val="130000"/>
              </a:lnSpc>
            </a:pPr>
            <a:r>
              <a:rPr lang="de-DE" smtClean="0">
                <a:latin typeface="Times New Roman" panose="02020603050405020304" pitchFamily="18" charset="0"/>
                <a:cs typeface="Times New Roman" panose="02020603050405020304" pitchFamily="18" charset="0"/>
              </a:rPr>
              <a:t>Thời gian</a:t>
            </a:r>
          </a:p>
          <a:p>
            <a:pPr eaLnBrk="1" hangingPunct="1">
              <a:lnSpc>
                <a:spcPct val="130000"/>
              </a:lnSpc>
            </a:pPr>
            <a:r>
              <a:rPr lang="de-DE" smtClean="0">
                <a:latin typeface="Times New Roman" panose="02020603050405020304" pitchFamily="18" charset="0"/>
                <a:cs typeface="Times New Roman" panose="02020603050405020304" pitchFamily="18" charset="0"/>
              </a:rPr>
              <a:t>Bv đa khoa, cấp cứu, thực hành y khoa</a:t>
            </a:r>
          </a:p>
          <a:p>
            <a:pPr eaLnBrk="1" hangingPunct="1">
              <a:lnSpc>
                <a:spcPct val="130000"/>
              </a:lnSpc>
            </a:pPr>
            <a:r>
              <a:rPr lang="de-DE" smtClean="0">
                <a:latin typeface="Times New Roman" panose="02020603050405020304" pitchFamily="18" charset="0"/>
                <a:cs typeface="Times New Roman" panose="02020603050405020304" pitchFamily="18" charset="0"/>
              </a:rPr>
              <a:t>Tình trạng hôn nhân: Độc thân, có gia đình </a:t>
            </a:r>
            <a:r>
              <a:rPr lang="de-DE" smtClean="0">
                <a:latin typeface="Times New Roman" panose="02020603050405020304" pitchFamily="18" charset="0"/>
                <a:cs typeface="Times New Roman" panose="02020603050405020304" pitchFamily="18" charset="0"/>
                <a:sym typeface="Wingdings" panose="05000000000000000000" pitchFamily="2" charset="2"/>
              </a:rPr>
              <a:t> ai đến cùng/có mặt/ được đề nghị có mặt buổi khám</a:t>
            </a:r>
            <a:endParaRPr lang="de-DE" smtClean="0">
              <a:latin typeface="Times New Roman" panose="02020603050405020304" pitchFamily="18" charset="0"/>
              <a:cs typeface="Times New Roman" panose="02020603050405020304" pitchFamily="18" charset="0"/>
            </a:endParaRPr>
          </a:p>
          <a:p>
            <a:pPr eaLnBrk="1" hangingPunct="1">
              <a:lnSpc>
                <a:spcPct val="130000"/>
              </a:lnSpc>
            </a:pPr>
            <a:r>
              <a:rPr lang="de-DE" smtClean="0">
                <a:latin typeface="Times New Roman" panose="02020603050405020304" pitchFamily="18" charset="0"/>
                <a:cs typeface="Times New Roman" panose="02020603050405020304" pitchFamily="18" charset="0"/>
              </a:rPr>
              <a:t>Bối cảnh hiện tại</a:t>
            </a:r>
          </a:p>
        </p:txBody>
      </p:sp>
      <p:pic>
        <p:nvPicPr>
          <p:cNvPr id="2" name="Audio 1">
            <a:hlinkClick r:id="" action="ppaction://media"/>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ransition spd="med" advTm="6431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8900" y="1435100"/>
            <a:ext cx="10515600" cy="5297488"/>
          </a:xfrm>
        </p:spPr>
        <p:txBody>
          <a:bodyPr rtlCol="0">
            <a:normAutofit fontScale="85000" lnSpcReduction="10000"/>
          </a:bodyPr>
          <a:lstStyle/>
          <a:p>
            <a:pPr algn="just" eaLnBrk="1" fontAlgn="auto" hangingPunct="1">
              <a:lnSpc>
                <a:spcPct val="140000"/>
              </a:lnSpc>
              <a:spcAft>
                <a:spcPts val="0"/>
              </a:spcAft>
              <a:buClr>
                <a:schemeClr val="accent3"/>
              </a:buClr>
              <a:defRPr/>
            </a:pPr>
            <a:r>
              <a:rPr lang="en-US" dirty="0" smtClean="0">
                <a:latin typeface="Times New Roman" panose="02020603050405020304" pitchFamily="18" charset="0"/>
                <a:cs typeface="Times New Roman" panose="02020603050405020304" pitchFamily="18" charset="0"/>
              </a:rPr>
              <a:t>WHO: </a:t>
            </a:r>
            <a:r>
              <a:rPr lang="en-US" dirty="0" err="1" smtClean="0">
                <a:latin typeface="Times New Roman" panose="02020603050405020304" pitchFamily="18" charset="0"/>
                <a:cs typeface="Times New Roman" panose="02020603050405020304" pitchFamily="18" charset="0"/>
              </a:rPr>
              <a:t>sức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khỏe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lòng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hạnh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mỗi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thẳng</a:t>
            </a:r>
            <a:r>
              <a:rPr lang="en-US" dirty="0" smtClean="0">
                <a:latin typeface="Times New Roman" panose="02020603050405020304" pitchFamily="18" charset="0"/>
                <a:cs typeface="Times New Roman" panose="02020603050405020304" pitchFamily="18" charset="0"/>
              </a:rPr>
              <a:t> (stress) </a:t>
            </a:r>
            <a:r>
              <a:rPr lang="en-US" dirty="0" err="1" smtClean="0">
                <a:latin typeface="Times New Roman" panose="02020603050405020304" pitchFamily="18" charset="0"/>
                <a:cs typeface="Times New Roman" panose="02020603050405020304" pitchFamily="18" charset="0"/>
              </a:rPr>
              <a:t>bình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thường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cuộc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thành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xây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dựng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cộng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r>
              <a:rPr lang="en-US" dirty="0" smtClean="0">
                <a:latin typeface="Times New Roman" panose="02020603050405020304" pitchFamily="18" charset="0"/>
                <a:cs typeface="Times New Roman" panose="02020603050405020304" pitchFamily="18" charset="0"/>
              </a:rPr>
              <a:t>. </a:t>
            </a:r>
          </a:p>
          <a:p>
            <a:pPr algn="just" eaLnBrk="1" fontAlgn="auto" hangingPunct="1">
              <a:lnSpc>
                <a:spcPct val="140000"/>
              </a:lnSpc>
              <a:spcAft>
                <a:spcPts val="0"/>
              </a:spcAft>
              <a:buClr>
                <a:schemeClr val="accent3"/>
              </a:buClr>
              <a:defRPr/>
            </a:pPr>
            <a:r>
              <a:rPr lang="en-US" dirty="0" err="1" smtClean="0">
                <a:latin typeface="Times New Roman" panose="02020603050405020304" pitchFamily="18" charset="0"/>
                <a:cs typeface="Times New Roman" panose="02020603050405020304" pitchFamily="18" charset="0"/>
              </a:rPr>
              <a:t>Sức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khỏe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chỉ</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nghĩa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rối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loạn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thần</a:t>
            </a:r>
            <a:endParaRPr lang="en-US" dirty="0" smtClean="0">
              <a:latin typeface="Times New Roman" panose="02020603050405020304" pitchFamily="18" charset="0"/>
              <a:cs typeface="Times New Roman" panose="02020603050405020304" pitchFamily="18" charset="0"/>
            </a:endParaRPr>
          </a:p>
          <a:p>
            <a:pPr algn="just" eaLnBrk="1" fontAlgn="auto" hangingPunct="1">
              <a:lnSpc>
                <a:spcPct val="140000"/>
              </a:lnSpc>
              <a:spcAft>
                <a:spcPts val="0"/>
              </a:spcAft>
              <a:buClr>
                <a:schemeClr val="accent3"/>
              </a:buClr>
              <a:defRPr/>
            </a:pP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giữa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môi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trường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thành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thần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stress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cấp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kéo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(gen di </a:t>
            </a:r>
            <a:r>
              <a:rPr lang="en-US" dirty="0" err="1" smtClean="0">
                <a:latin typeface="Times New Roman" panose="02020603050405020304" pitchFamily="18" charset="0"/>
                <a:cs typeface="Times New Roman" panose="02020603050405020304" pitchFamily="18" charset="0"/>
              </a:rPr>
              <a:t>truyền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hóc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môn</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rượu,các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chất</a:t>
            </a:r>
            <a:r>
              <a:rPr lang="en-US" dirty="0" smtClean="0">
                <a:latin typeface="Times New Roman" panose="02020603050405020304" pitchFamily="18" charset="0"/>
                <a:cs typeface="Times New Roman" panose="02020603050405020304" pitchFamily="18" charset="0"/>
              </a:rPr>
              <a:t>, ma </a:t>
            </a:r>
            <a:r>
              <a:rPr lang="en-US" dirty="0" err="1" smtClean="0">
                <a:latin typeface="Times New Roman" panose="02020603050405020304" pitchFamily="18" charset="0"/>
                <a:cs typeface="Times New Roman" panose="02020603050405020304" pitchFamily="18" charset="0"/>
              </a:rPr>
              <a:t>túy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kiểu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suy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nghĩ</a:t>
            </a:r>
            <a:r>
              <a:rPr lang="en-US" dirty="0" smtClean="0">
                <a:latin typeface="Times New Roman" panose="02020603050405020304" pitchFamily="18" charset="0"/>
                <a:cs typeface="Times New Roman" panose="02020603050405020304" pitchFamily="18" charset="0"/>
              </a:rPr>
              <a:t> (hay </a:t>
            </a:r>
            <a:r>
              <a:rPr lang="en-US" dirty="0" err="1" smtClean="0">
                <a:latin typeface="Times New Roman" panose="02020603050405020304" pitchFamily="18" charset="0"/>
                <a:cs typeface="Times New Roman" panose="02020603050405020304" pitchFamily="18" charset="0"/>
              </a:rPr>
              <a:t>suy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nghĩ</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tiêu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hội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cô</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lập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hôn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lực</a:t>
            </a:r>
            <a:r>
              <a:rPr lang="en-US" dirty="0" smtClean="0">
                <a:latin typeface="Times New Roman" panose="02020603050405020304" pitchFamily="18" charset="0"/>
                <a:cs typeface="Times New Roman" panose="02020603050405020304" pitchFamily="18" charset="0"/>
              </a:rPr>
              <a:t>)</a:t>
            </a:r>
          </a:p>
          <a:p>
            <a:pPr eaLnBrk="1" fontAlgn="auto" hangingPunct="1">
              <a:spcAft>
                <a:spcPts val="0"/>
              </a:spcAft>
              <a:buClr>
                <a:schemeClr val="accent3"/>
              </a:buClr>
              <a:defRPr/>
            </a:pPr>
            <a:endParaRPr lang="en-US" dirty="0"/>
          </a:p>
        </p:txBody>
      </p:sp>
      <p:sp>
        <p:nvSpPr>
          <p:cNvPr id="2" name="Title 1"/>
          <p:cNvSpPr>
            <a:spLocks noGrp="1"/>
          </p:cNvSpPr>
          <p:nvPr>
            <p:ph type="title"/>
          </p:nvPr>
        </p:nvSpPr>
        <p:spPr/>
        <p:txBody>
          <a:bodyPr/>
          <a:lstStyle/>
          <a:p>
            <a:pPr algn="ctr" eaLnBrk="1" hangingPunct="1"/>
            <a:r>
              <a:rPr lang="en-US" smtClean="0">
                <a:latin typeface="Times New Roman" panose="02020603050405020304" pitchFamily="18" charset="0"/>
                <a:cs typeface="Times New Roman" panose="02020603050405020304" pitchFamily="18" charset="0"/>
              </a:rPr>
              <a:t>SỨC KHỎE TÂM THẦN</a:t>
            </a:r>
            <a:endParaRPr lang="en-US" smtClean="0"/>
          </a:p>
        </p:txBody>
      </p:sp>
      <p:pic>
        <p:nvPicPr>
          <p:cNvPr id="4" name="Audio 3">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30418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43"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
                                        <p:tgtEl>
                                          <p:spTgt spid="2"/>
                                        </p:tgtEl>
                                      </p:cBhvr>
                                    </p:animEffect>
                                    <p:anim calcmode="lin" valueType="num">
                                      <p:cBhvr>
                                        <p:cTn id="12" dur="400" fill="hold"/>
                                        <p:tgtEl>
                                          <p:spTgt spid="2"/>
                                        </p:tgtEl>
                                        <p:attrNameLst>
                                          <p:attrName>ppt_x</p:attrName>
                                        </p:attrNameLst>
                                      </p:cBhvr>
                                      <p:tavLst>
                                        <p:tav tm="0">
                                          <p:val>
                                            <p:strVal val="#ppt_x"/>
                                          </p:val>
                                        </p:tav>
                                        <p:tav tm="100000">
                                          <p:val>
                                            <p:strVal val="#ppt_x"/>
                                          </p:val>
                                        </p:tav>
                                      </p:tavLst>
                                    </p:anim>
                                    <p:anim calcmode="lin" valueType="num">
                                      <p:cBhvr>
                                        <p:cTn id="13" dur="400" fill="hold"/>
                                        <p:tgtEl>
                                          <p:spTgt spid="2"/>
                                        </p:tgtEl>
                                        <p:attrNameLst>
                                          <p:attrName>ppt_y</p:attrName>
                                        </p:attrNameLst>
                                      </p:cBhvr>
                                      <p:tavLst>
                                        <p:tav tm="0">
                                          <p:val>
                                            <p:strVal val="#ppt_y+0.31"/>
                                          </p:val>
                                        </p:tav>
                                        <p:tav tm="100000">
                                          <p:val>
                                            <p:strVal val="#ppt_y+0.31"/>
                                          </p:val>
                                        </p:tav>
                                      </p:tavLst>
                                    </p:anim>
                                    <p:anim calcmode="lin" valueType="num">
                                      <p:cBhvr>
                                        <p:cTn id="14"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5"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anim calcmode="lin" valueType="num">
                                      <p:cBhvr>
                                        <p:cTn id="3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5725" y="1292225"/>
            <a:ext cx="10836275" cy="5392738"/>
          </a:xfrm>
        </p:spPr>
        <p:txBody>
          <a:bodyPr rtlCol="0">
            <a:normAutofit fontScale="77500" lnSpcReduction="20000"/>
          </a:bodyPr>
          <a:lstStyle/>
          <a:p>
            <a:pPr eaLnBrk="1" fontAlgn="auto" hangingPunct="1">
              <a:lnSpc>
                <a:spcPct val="140000"/>
              </a:lnSpc>
              <a:spcAft>
                <a:spcPts val="0"/>
              </a:spcAft>
              <a:buClr>
                <a:schemeClr val="accent3"/>
              </a:buClr>
              <a:defRPr/>
            </a:pPr>
            <a:r>
              <a:rPr lang="vi-VN" dirty="0" smtClean="0">
                <a:latin typeface="Times New Roman" panose="02020603050405020304" pitchFamily="18" charset="0"/>
                <a:cs typeface="Times New Roman" panose="02020603050405020304" pitchFamily="18" charset="0"/>
              </a:rPr>
              <a:t>Trong y khoa, chẩn đoán chỉ có 1 chiều kích là ghi nhận những triệu chứng, hội chứng trên lâm sàng để đưa ra kết luận đây là bệnh lý gì</a:t>
            </a:r>
          </a:p>
          <a:p>
            <a:pPr eaLnBrk="1" fontAlgn="auto" hangingPunct="1">
              <a:lnSpc>
                <a:spcPct val="140000"/>
              </a:lnSpc>
              <a:spcAft>
                <a:spcPts val="0"/>
              </a:spcAft>
              <a:buClr>
                <a:schemeClr val="accent3"/>
              </a:buClr>
              <a:defRPr/>
            </a:pPr>
            <a:r>
              <a:rPr lang="vi-VN" dirty="0" smtClean="0">
                <a:latin typeface="Times New Roman" panose="02020603050405020304" pitchFamily="18" charset="0"/>
                <a:cs typeface="Times New Roman" panose="02020603050405020304" pitchFamily="18" charset="0"/>
              </a:rPr>
              <a:t>Trong tâm lý, chẩn đoán ngoài ghi nhận những triệu chứng, hội chứng, còn là vấn đề tâm lý cá nhân, sự vận hành trong tâm trí, mối quan hệ (nguồn lực) </a:t>
            </a:r>
          </a:p>
          <a:p>
            <a:pPr eaLnBrk="1" fontAlgn="auto" hangingPunct="1">
              <a:lnSpc>
                <a:spcPct val="140000"/>
              </a:lnSpc>
              <a:spcAft>
                <a:spcPts val="0"/>
              </a:spcAft>
              <a:buClr>
                <a:schemeClr val="accent3"/>
              </a:buClr>
              <a:defRPr/>
            </a:pPr>
            <a:r>
              <a:rPr lang="vi-VN" dirty="0" smtClean="0">
                <a:latin typeface="Times New Roman" panose="02020603050405020304" pitchFamily="18" charset="0"/>
                <a:cs typeface="Times New Roman" panose="02020603050405020304" pitchFamily="18" charset="0"/>
              </a:rPr>
              <a:t>Thực hiện chẩn đoán tâm lý dựa trên những dấu hiệu quan trọng. Có 5 cách để thu thập dấu hiệu:</a:t>
            </a:r>
          </a:p>
          <a:p>
            <a:pPr eaLnBrk="1" fontAlgn="auto" hangingPunct="1">
              <a:lnSpc>
                <a:spcPct val="140000"/>
              </a:lnSpc>
              <a:spcAft>
                <a:spcPts val="0"/>
              </a:spcAft>
              <a:buClr>
                <a:schemeClr val="accent3"/>
              </a:buClr>
              <a:defRPr/>
            </a:pPr>
            <a:r>
              <a:rPr lang="vi-VN" dirty="0" smtClean="0">
                <a:latin typeface="Times New Roman" panose="02020603050405020304" pitchFamily="18" charset="0"/>
                <a:cs typeface="Times New Roman" panose="02020603050405020304" pitchFamily="18" charset="0"/>
              </a:rPr>
              <a:t>Phân tích yêu cầu của bệnh nhân</a:t>
            </a:r>
          </a:p>
          <a:p>
            <a:pPr eaLnBrk="1" fontAlgn="auto" hangingPunct="1">
              <a:lnSpc>
                <a:spcPct val="140000"/>
              </a:lnSpc>
              <a:spcAft>
                <a:spcPts val="0"/>
              </a:spcAft>
              <a:buClr>
                <a:schemeClr val="accent3"/>
              </a:buClr>
              <a:defRPr/>
            </a:pPr>
            <a:r>
              <a:rPr lang="vi-VN" dirty="0" smtClean="0">
                <a:latin typeface="Times New Roman" panose="02020603050405020304" pitchFamily="18" charset="0"/>
                <a:cs typeface="Times New Roman" panose="02020603050405020304" pitchFamily="18" charset="0"/>
              </a:rPr>
              <a:t>Quan sát lâm sàng</a:t>
            </a:r>
          </a:p>
          <a:p>
            <a:pPr eaLnBrk="1" fontAlgn="auto" hangingPunct="1">
              <a:lnSpc>
                <a:spcPct val="140000"/>
              </a:lnSpc>
              <a:spcAft>
                <a:spcPts val="0"/>
              </a:spcAft>
              <a:buClr>
                <a:schemeClr val="accent3"/>
              </a:buClr>
              <a:defRPr/>
            </a:pPr>
            <a:r>
              <a:rPr lang="vi-VN" dirty="0" smtClean="0">
                <a:latin typeface="Times New Roman" panose="02020603050405020304" pitchFamily="18" charset="0"/>
                <a:cs typeface="Times New Roman" panose="02020603050405020304" pitchFamily="18" charset="0"/>
              </a:rPr>
              <a:t>Bệnh sử</a:t>
            </a:r>
          </a:p>
          <a:p>
            <a:pPr eaLnBrk="1" fontAlgn="auto" hangingPunct="1">
              <a:lnSpc>
                <a:spcPct val="140000"/>
              </a:lnSpc>
              <a:spcAft>
                <a:spcPts val="0"/>
              </a:spcAft>
              <a:buClr>
                <a:schemeClr val="accent3"/>
              </a:buClr>
              <a:defRPr/>
            </a:pPr>
            <a:r>
              <a:rPr lang="vi-VN" dirty="0" smtClean="0">
                <a:latin typeface="Times New Roman" panose="02020603050405020304" pitchFamily="18" charset="0"/>
                <a:cs typeface="Times New Roman" panose="02020603050405020304" pitchFamily="18" charset="0"/>
              </a:rPr>
              <a:t>Tiền sử</a:t>
            </a:r>
          </a:p>
          <a:p>
            <a:pPr eaLnBrk="1" fontAlgn="auto" hangingPunct="1">
              <a:lnSpc>
                <a:spcPct val="140000"/>
              </a:lnSpc>
              <a:spcAft>
                <a:spcPts val="0"/>
              </a:spcAft>
              <a:buClr>
                <a:schemeClr val="accent3"/>
              </a:buClr>
              <a:defRPr/>
            </a:pPr>
            <a:r>
              <a:rPr lang="vi-VN" dirty="0" smtClean="0">
                <a:latin typeface="Times New Roman" panose="02020603050405020304" pitchFamily="18" charset="0"/>
                <a:cs typeface="Times New Roman" panose="02020603050405020304" pitchFamily="18" charset="0"/>
              </a:rPr>
              <a:t>Xét nghiệm cận lâm sàng: trắc nghiệm tâm lý</a:t>
            </a:r>
          </a:p>
          <a:p>
            <a:pPr eaLnBrk="1" fontAlgn="auto" hangingPunct="1">
              <a:spcAft>
                <a:spcPts val="0"/>
              </a:spcAft>
              <a:buClr>
                <a:schemeClr val="accent3"/>
              </a:buClr>
              <a:defRPr/>
            </a:pPr>
            <a:endParaRPr lang="en-US" dirty="0">
              <a:latin typeface="Times New Roman" panose="02020603050405020304" pitchFamily="18" charset="0"/>
              <a:cs typeface="Times New Roman" panose="02020603050405020304" pitchFamily="18" charset="0"/>
            </a:endParaRPr>
          </a:p>
        </p:txBody>
      </p:sp>
      <p:sp>
        <p:nvSpPr>
          <p:cNvPr id="21507" name="Title 1"/>
          <p:cNvSpPr>
            <a:spLocks noGrp="1"/>
          </p:cNvSpPr>
          <p:nvPr>
            <p:ph type="title"/>
          </p:nvPr>
        </p:nvSpPr>
        <p:spPr>
          <a:xfrm>
            <a:off x="1676400" y="53975"/>
            <a:ext cx="10515600" cy="1527175"/>
          </a:xfrm>
        </p:spPr>
        <p:txBody>
          <a:bodyPr/>
          <a:lstStyle/>
          <a:p>
            <a:pPr algn="ctr" eaLnBrk="1" hangingPunct="1"/>
            <a:r>
              <a:rPr lang="en-US" sz="3400" smtClean="0">
                <a:latin typeface="Times New Roman" panose="02020603050405020304" pitchFamily="18" charset="0"/>
                <a:cs typeface="Times New Roman" panose="02020603050405020304" pitchFamily="18" charset="0"/>
              </a:rPr>
              <a:t>CHẨN ĐOÁN TRONG ĐIỀU TRỊ BỆNH TÂM THẦN</a:t>
            </a:r>
          </a:p>
        </p:txBody>
      </p:sp>
      <p:pic>
        <p:nvPicPr>
          <p:cNvPr id="2" name="Audio 1">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6441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16"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3">
                                            <p:txEl>
                                              <p:pRg st="0" end="0"/>
                                            </p:txEl>
                                          </p:spTgt>
                                        </p:tgtEl>
                                      </p:cBhvr>
                                    </p:animEffect>
                                  </p:childTnLst>
                                </p:cTn>
                              </p:par>
                              <p:par>
                                <p:cTn id="14" presetID="53" presetClass="entr" presetSubtype="16"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8" dur="500"/>
                                        <p:tgtEl>
                                          <p:spTgt spid="3">
                                            <p:txEl>
                                              <p:pRg st="1" end="1"/>
                                            </p:txEl>
                                          </p:spTgt>
                                        </p:tgtEl>
                                      </p:cBhvr>
                                    </p:animEffect>
                                  </p:childTnLst>
                                </p:cTn>
                              </p:par>
                              <p:par>
                                <p:cTn id="19" presetID="53" presetClass="entr" presetSubtype="16"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par>
                                <p:cTn id="24" presetID="53" presetClass="entr" presetSubtype="16"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par>
                                <p:cTn id="39" presetID="53" presetClass="entr" presetSubtype="16"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par>
                                <p:cTn id="44" presetID="53" presetClass="entr" presetSubtype="16"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p:cTn id="4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827588"/>
          </a:xfrm>
        </p:spPr>
        <p:txBody>
          <a:bodyPr/>
          <a:lstStyle/>
          <a:p>
            <a:pPr algn="just" eaLnBrk="1" hangingPunct="1">
              <a:lnSpc>
                <a:spcPct val="120000"/>
              </a:lnSpc>
            </a:pPr>
            <a:r>
              <a:rPr lang="en-US" smtClean="0">
                <a:latin typeface="Times New Roman" panose="02020603050405020304" pitchFamily="18" charset="0"/>
                <a:cs typeface="Times New Roman" panose="02020603050405020304" pitchFamily="18" charset="0"/>
              </a:rPr>
              <a:t>Trắc nghiệm đưa ra chẩn đoán (kết hợp khám lâm sàng)</a:t>
            </a:r>
          </a:p>
          <a:p>
            <a:pPr algn="just" eaLnBrk="1" hangingPunct="1">
              <a:lnSpc>
                <a:spcPct val="120000"/>
              </a:lnSpc>
            </a:pPr>
            <a:r>
              <a:rPr lang="en-US" smtClean="0">
                <a:latin typeface="Times New Roman" panose="02020603050405020304" pitchFamily="18" charset="0"/>
                <a:cs typeface="Times New Roman" panose="02020603050405020304" pitchFamily="18" charset="0"/>
              </a:rPr>
              <a:t>Trắc nghiệm để tiên lượng tình trạng và gợi ý hướng giải quyết</a:t>
            </a:r>
          </a:p>
          <a:p>
            <a:pPr algn="just" eaLnBrk="1" hangingPunct="1">
              <a:lnSpc>
                <a:spcPct val="120000"/>
              </a:lnSpc>
            </a:pPr>
            <a:r>
              <a:rPr lang="en-US" smtClean="0">
                <a:latin typeface="Times New Roman" panose="02020603050405020304" pitchFamily="18" charset="0"/>
                <a:cs typeface="Times New Roman" panose="02020603050405020304" pitchFamily="18" charset="0"/>
              </a:rPr>
              <a:t>Trắc nghiệm giúp cho quá trình điều trị: phát hiện đặc tính vận hành chức năng của đối tượng (bn) (cơ chế phòng vệ): lựa chọn phương pháp điều trị, mục tiêu ưu tiên trong điều trị. </a:t>
            </a:r>
          </a:p>
          <a:p>
            <a:pPr algn="just" eaLnBrk="1" hangingPunct="1">
              <a:lnSpc>
                <a:spcPct val="120000"/>
              </a:lnSpc>
            </a:pPr>
            <a:r>
              <a:rPr lang="en-US" smtClean="0">
                <a:latin typeface="Times New Roman" panose="02020603050405020304" pitchFamily="18" charset="0"/>
                <a:cs typeface="Times New Roman" panose="02020603050405020304" pitchFamily="18" charset="0"/>
              </a:rPr>
              <a:t>Trắc nghiệm giúp biết được tiến triển của đối tượng (bn): tiên lượng sự hồi phục mức độ nào, nguy cơ tái phát…</a:t>
            </a:r>
          </a:p>
          <a:p>
            <a:pPr eaLnBrk="1" hangingPunct="1"/>
            <a:endParaRPr lang="en-US" smtClean="0"/>
          </a:p>
        </p:txBody>
      </p:sp>
      <p:sp>
        <p:nvSpPr>
          <p:cNvPr id="22531" name="Title 1"/>
          <p:cNvSpPr>
            <a:spLocks noGrp="1"/>
          </p:cNvSpPr>
          <p:nvPr>
            <p:ph type="title"/>
          </p:nvPr>
        </p:nvSpPr>
        <p:spPr/>
        <p:txBody>
          <a:bodyPr/>
          <a:lstStyle/>
          <a:p>
            <a:pPr algn="ctr" eaLnBrk="1" hangingPunct="1"/>
            <a:r>
              <a:rPr lang="en-US" smtClean="0">
                <a:latin typeface="Times New Roman" panose="02020603050405020304" pitchFamily="18" charset="0"/>
                <a:cs typeface="Times New Roman" panose="02020603050405020304" pitchFamily="18" charset="0"/>
              </a:rPr>
              <a:t>Chỉ định thực hiện trắc nghiệm tâm lý</a:t>
            </a:r>
          </a:p>
        </p:txBody>
      </p:sp>
      <p:pic>
        <p:nvPicPr>
          <p:cNvPr id="2" name="Audio 1">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4291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543425"/>
          </a:xfrm>
        </p:spPr>
        <p:txBody>
          <a:bodyPr rtlCol="0">
            <a:normAutofit fontScale="92500" lnSpcReduction="10000"/>
          </a:bodyPr>
          <a:lstStyle/>
          <a:p>
            <a:pPr eaLnBrk="1" fontAlgn="auto" hangingPunct="1">
              <a:lnSpc>
                <a:spcPct val="120000"/>
              </a:lnSpc>
              <a:spcAft>
                <a:spcPts val="0"/>
              </a:spcAft>
              <a:buClr>
                <a:schemeClr val="accent3"/>
              </a:buClr>
              <a:defRPr/>
            </a:pPr>
            <a:r>
              <a:rPr lang="en-US" dirty="0" smtClean="0">
                <a:latin typeface="Times New Roman" panose="02020603050405020304" pitchFamily="18" charset="0"/>
                <a:cs typeface="Times New Roman" panose="02020603050405020304" pitchFamily="18" charset="0"/>
              </a:rPr>
              <a:t>Test </a:t>
            </a:r>
            <a:r>
              <a:rPr lang="en-US" dirty="0" err="1" smtClean="0">
                <a:latin typeface="Times New Roman" panose="02020603050405020304" pitchFamily="18" charset="0"/>
                <a:cs typeface="Times New Roman" panose="02020603050405020304" pitchFamily="18" charset="0"/>
              </a:rPr>
              <a:t>trí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tuổi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mục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VN </a:t>
            </a: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sụng</a:t>
            </a:r>
            <a:r>
              <a:rPr lang="en-US" dirty="0" smtClean="0">
                <a:latin typeface="Times New Roman" panose="02020603050405020304" pitchFamily="18" charset="0"/>
                <a:cs typeface="Times New Roman" panose="02020603050405020304" pitchFamily="18" charset="0"/>
              </a:rPr>
              <a:t>: Raven, </a:t>
            </a:r>
            <a:r>
              <a:rPr lang="en-US" dirty="0" err="1" smtClean="0">
                <a:latin typeface="Times New Roman" panose="02020603050405020304" pitchFamily="18" charset="0"/>
                <a:cs typeface="Times New Roman" panose="02020603050405020304" pitchFamily="18" charset="0"/>
              </a:rPr>
              <a:t>Wisc</a:t>
            </a:r>
            <a:r>
              <a:rPr lang="en-US" dirty="0" smtClean="0">
                <a:latin typeface="Times New Roman" panose="02020603050405020304" pitchFamily="18" charset="0"/>
                <a:cs typeface="Times New Roman" panose="02020603050405020304" pitchFamily="18" charset="0"/>
              </a:rPr>
              <a:t> III, </a:t>
            </a:r>
            <a:r>
              <a:rPr lang="en-US" dirty="0" err="1" smtClean="0">
                <a:latin typeface="Times New Roman" panose="02020603050405020304" pitchFamily="18" charset="0"/>
                <a:cs typeface="Times New Roman" panose="02020603050405020304" pitchFamily="18" charset="0"/>
              </a:rPr>
              <a:t>Wisc</a:t>
            </a:r>
            <a:r>
              <a:rPr lang="en-US" dirty="0" smtClean="0">
                <a:latin typeface="Times New Roman" panose="02020603050405020304" pitchFamily="18" charset="0"/>
                <a:cs typeface="Times New Roman" panose="02020603050405020304" pitchFamily="18" charset="0"/>
              </a:rPr>
              <a:t> IV (</a:t>
            </a:r>
            <a:r>
              <a:rPr lang="en-US" dirty="0" err="1" smtClean="0">
                <a:latin typeface="Times New Roman" panose="02020603050405020304" pitchFamily="18" charset="0"/>
                <a:cs typeface="Times New Roman" panose="02020603050405020304" pitchFamily="18" charset="0"/>
              </a:rPr>
              <a:t>từ</a:t>
            </a:r>
            <a:r>
              <a:rPr lang="en-US" dirty="0" smtClean="0">
                <a:latin typeface="Times New Roman" panose="02020603050405020304" pitchFamily="18" charset="0"/>
                <a:cs typeface="Times New Roman" panose="02020603050405020304" pitchFamily="18" charset="0"/>
              </a:rPr>
              <a:t> 6 </a:t>
            </a:r>
            <a:r>
              <a:rPr lang="en-US" dirty="0" err="1" smtClean="0">
                <a:latin typeface="Times New Roman" panose="02020603050405020304" pitchFamily="18" charset="0"/>
                <a:cs typeface="Times New Roman" panose="02020603050405020304" pitchFamily="18" charset="0"/>
              </a:rPr>
              <a:t>đến</a:t>
            </a:r>
            <a:r>
              <a:rPr lang="en-US" dirty="0" smtClean="0">
                <a:latin typeface="Times New Roman" panose="02020603050405020304" pitchFamily="18" charset="0"/>
                <a:cs typeface="Times New Roman" panose="02020603050405020304" pitchFamily="18" charset="0"/>
              </a:rPr>
              <a:t> 17 </a:t>
            </a:r>
            <a:r>
              <a:rPr lang="en-US" dirty="0" err="1" smtClean="0">
                <a:latin typeface="Times New Roman" panose="02020603050405020304" pitchFamily="18" charset="0"/>
                <a:cs typeface="Times New Roman" panose="02020603050405020304" pitchFamily="18" charset="0"/>
              </a:rPr>
              <a:t>tuổi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Némi</a:t>
            </a:r>
            <a:r>
              <a:rPr lang="en-US" dirty="0" smtClean="0">
                <a:latin typeface="Times New Roman" panose="02020603050405020304" pitchFamily="18" charset="0"/>
                <a:cs typeface="Times New Roman" panose="02020603050405020304" pitchFamily="18" charset="0"/>
              </a:rPr>
              <a:t> II (4.5t </a:t>
            </a:r>
            <a:r>
              <a:rPr lang="en-US" dirty="0" err="1" smtClean="0">
                <a:latin typeface="Times New Roman" panose="02020603050405020304" pitchFamily="18" charset="0"/>
                <a:cs typeface="Times New Roman" panose="02020603050405020304" pitchFamily="18" charset="0"/>
              </a:rPr>
              <a:t>đến</a:t>
            </a:r>
            <a:r>
              <a:rPr lang="en-US" dirty="0" smtClean="0">
                <a:latin typeface="Times New Roman" panose="02020603050405020304" pitchFamily="18" charset="0"/>
                <a:cs typeface="Times New Roman" panose="02020603050405020304" pitchFamily="18" charset="0"/>
              </a:rPr>
              <a:t> 12.5t), </a:t>
            </a:r>
            <a:r>
              <a:rPr lang="en-US" dirty="0" err="1" smtClean="0">
                <a:latin typeface="Times New Roman" panose="02020603050405020304" pitchFamily="18" charset="0"/>
                <a:cs typeface="Times New Roman" panose="02020603050405020304" pitchFamily="18" charset="0"/>
              </a:rPr>
              <a:t>Wais</a:t>
            </a:r>
            <a:r>
              <a:rPr lang="en-US" dirty="0" smtClean="0">
                <a:latin typeface="Times New Roman" panose="02020603050405020304" pitchFamily="18" charset="0"/>
                <a:cs typeface="Times New Roman" panose="02020603050405020304" pitchFamily="18" charset="0"/>
              </a:rPr>
              <a:t> III (</a:t>
            </a:r>
            <a:r>
              <a:rPr lang="en-US" dirty="0" err="1" smtClean="0">
                <a:latin typeface="Times New Roman" panose="02020603050405020304" pitchFamily="18" charset="0"/>
                <a:cs typeface="Times New Roman" panose="02020603050405020304" pitchFamily="18" charset="0"/>
              </a:rPr>
              <a:t>trên</a:t>
            </a:r>
            <a:r>
              <a:rPr lang="en-US" dirty="0" smtClean="0">
                <a:latin typeface="Times New Roman" panose="02020603050405020304" pitchFamily="18" charset="0"/>
                <a:cs typeface="Times New Roman" panose="02020603050405020304" pitchFamily="18" charset="0"/>
              </a:rPr>
              <a:t> 17 </a:t>
            </a:r>
            <a:r>
              <a:rPr lang="en-US" dirty="0" err="1" smtClean="0">
                <a:latin typeface="Times New Roman" panose="02020603050405020304" pitchFamily="18" charset="0"/>
                <a:cs typeface="Times New Roman" panose="02020603050405020304" pitchFamily="18" charset="0"/>
              </a:rPr>
              <a:t>tuổi</a:t>
            </a:r>
            <a:r>
              <a:rPr lang="en-US" smtClean="0">
                <a:latin typeface="Times New Roman" panose="02020603050405020304" pitchFamily="18" charset="0"/>
                <a:cs typeface="Times New Roman" panose="02020603050405020304" pitchFamily="18" charset="0"/>
              </a:rPr>
              <a:t>), K-ABC</a:t>
            </a:r>
            <a:endParaRPr lang="en-US" dirty="0" smtClean="0">
              <a:latin typeface="Times New Roman" panose="02020603050405020304" pitchFamily="18" charset="0"/>
              <a:cs typeface="Times New Roman" panose="02020603050405020304" pitchFamily="18" charset="0"/>
            </a:endParaRPr>
          </a:p>
          <a:p>
            <a:pPr eaLnBrk="1" fontAlgn="auto" hangingPunct="1">
              <a:lnSpc>
                <a:spcPct val="120000"/>
              </a:lnSpc>
              <a:spcAft>
                <a:spcPts val="0"/>
              </a:spcAft>
              <a:buClr>
                <a:schemeClr val="accent3"/>
              </a:buClr>
              <a:defRPr/>
            </a:pPr>
            <a:r>
              <a:rPr lang="en-US" dirty="0" smtClean="0">
                <a:latin typeface="Times New Roman" panose="02020603050405020304" pitchFamily="18" charset="0"/>
                <a:cs typeface="Times New Roman" panose="02020603050405020304" pitchFamily="18" charset="0"/>
              </a:rPr>
              <a:t>Test </a:t>
            </a:r>
            <a:r>
              <a:rPr lang="en-US" dirty="0" err="1" smtClean="0">
                <a:latin typeface="Times New Roman" panose="02020603050405020304" pitchFamily="18" charset="0"/>
                <a:cs typeface="Times New Roman" panose="02020603050405020304" pitchFamily="18" charset="0"/>
              </a:rPr>
              <a:t>đánh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Brunet </a:t>
            </a:r>
            <a:r>
              <a:rPr lang="en-US" dirty="0" err="1">
                <a:latin typeface="Times New Roman" panose="02020603050405020304" pitchFamily="18" charset="0"/>
                <a:cs typeface="Times New Roman" panose="02020603050405020304" pitchFamily="18" charset="0"/>
              </a:rPr>
              <a:t>Lezine</a:t>
            </a:r>
            <a:r>
              <a:rPr lang="en-US" dirty="0">
                <a:latin typeface="Times New Roman" panose="02020603050405020304" pitchFamily="18" charset="0"/>
                <a:cs typeface="Times New Roman" panose="02020603050405020304" pitchFamily="18" charset="0"/>
              </a:rPr>
              <a:t> revised (</a:t>
            </a:r>
            <a:r>
              <a:rPr lang="en-US" dirty="0" err="1">
                <a:latin typeface="Times New Roman" panose="02020603050405020304" pitchFamily="18" charset="0"/>
                <a:cs typeface="Times New Roman" panose="02020603050405020304" pitchFamily="18" charset="0"/>
              </a:rPr>
              <a:t>trẻ</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2-30 </a:t>
            </a:r>
            <a:r>
              <a:rPr lang="en-US" dirty="0" err="1">
                <a:latin typeface="Times New Roman" panose="02020603050405020304" pitchFamily="18" charset="0"/>
                <a:cs typeface="Times New Roman" panose="02020603050405020304" pitchFamily="18" charset="0"/>
              </a:rPr>
              <a:t>tháng</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test Denver II (</a:t>
            </a:r>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đến</a:t>
            </a:r>
            <a:r>
              <a:rPr lang="en-US" dirty="0" smtClean="0">
                <a:latin typeface="Times New Roman" panose="02020603050405020304" pitchFamily="18" charset="0"/>
                <a:cs typeface="Times New Roman" panose="02020603050405020304" pitchFamily="18" charset="0"/>
              </a:rPr>
              <a:t> 6 </a:t>
            </a:r>
            <a:r>
              <a:rPr lang="en-US" dirty="0" err="1" smtClean="0">
                <a:latin typeface="Times New Roman" panose="02020603050405020304" pitchFamily="18" charset="0"/>
                <a:cs typeface="Times New Roman" panose="02020603050405020304" pitchFamily="18" charset="0"/>
              </a:rPr>
              <a:t>tuổi</a:t>
            </a:r>
            <a:r>
              <a:rPr lang="en-US" dirty="0" smtClean="0">
                <a:latin typeface="Times New Roman" panose="02020603050405020304" pitchFamily="18" charset="0"/>
                <a:cs typeface="Times New Roman" panose="02020603050405020304" pitchFamily="18" charset="0"/>
              </a:rPr>
              <a:t>)</a:t>
            </a:r>
          </a:p>
          <a:p>
            <a:pPr eaLnBrk="1" fontAlgn="auto" hangingPunct="1">
              <a:lnSpc>
                <a:spcPct val="120000"/>
              </a:lnSpc>
              <a:spcAft>
                <a:spcPts val="0"/>
              </a:spcAft>
              <a:buClr>
                <a:schemeClr val="accent3"/>
              </a:buClr>
              <a:defRPr/>
            </a:pPr>
            <a:r>
              <a:rPr lang="en-US" dirty="0" smtClean="0">
                <a:latin typeface="Times New Roman" panose="02020603050405020304" pitchFamily="18" charset="0"/>
                <a:cs typeface="Times New Roman" panose="02020603050405020304" pitchFamily="18" charset="0"/>
              </a:rPr>
              <a:t>Test </a:t>
            </a:r>
            <a:r>
              <a:rPr lang="en-US" dirty="0" err="1" smtClean="0">
                <a:latin typeface="Times New Roman" panose="02020603050405020304" pitchFamily="18" charset="0"/>
                <a:cs typeface="Times New Roman" panose="02020603050405020304" pitchFamily="18" charset="0"/>
              </a:rPr>
              <a:t>phát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sớm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loạn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triển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tỏa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trẻ</a:t>
            </a:r>
            <a:r>
              <a:rPr lang="en-US" dirty="0">
                <a:latin typeface="Times New Roman" panose="02020603050405020304" pitchFamily="18" charset="0"/>
                <a:cs typeface="Times New Roman" panose="02020603050405020304" pitchFamily="18" charset="0"/>
              </a:rPr>
              <a:t>: Childhood Autism Rating Scale (CARS</a:t>
            </a:r>
            <a:r>
              <a:rPr lang="en-US" dirty="0" smtClean="0">
                <a:latin typeface="Times New Roman" panose="02020603050405020304" pitchFamily="18" charset="0"/>
                <a:cs typeface="Times New Roman" panose="02020603050405020304" pitchFamily="18" charset="0"/>
              </a:rPr>
              <a:t>), …</a:t>
            </a:r>
          </a:p>
          <a:p>
            <a:pPr eaLnBrk="1" fontAlgn="auto" hangingPunct="1">
              <a:lnSpc>
                <a:spcPct val="120000"/>
              </a:lnSpc>
              <a:spcAft>
                <a:spcPts val="0"/>
              </a:spcAft>
              <a:buClr>
                <a:schemeClr val="accent3"/>
              </a:buClr>
              <a:defRPr/>
            </a:pPr>
            <a:r>
              <a:rPr lang="en-US" dirty="0">
                <a:latin typeface="Times New Roman" panose="02020603050405020304" pitchFamily="18" charset="0"/>
                <a:cs typeface="Times New Roman" panose="02020603050405020304" pitchFamily="18" charset="0"/>
              </a:rPr>
              <a:t>Test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MMPI II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9,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18t</a:t>
            </a:r>
            <a:r>
              <a:rPr lang="en-US" dirty="0" smtClean="0">
                <a:latin typeface="Times New Roman" panose="02020603050405020304" pitchFamily="18" charset="0"/>
                <a:cs typeface="Times New Roman" panose="02020603050405020304" pitchFamily="18" charset="0"/>
              </a:rPr>
              <a:t>), MMPI-A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trẻ</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từ</a:t>
            </a:r>
            <a:r>
              <a:rPr lang="en-US" dirty="0" smtClean="0">
                <a:latin typeface="Times New Roman" panose="02020603050405020304" pitchFamily="18" charset="0"/>
                <a:cs typeface="Times New Roman" panose="02020603050405020304" pitchFamily="18" charset="0"/>
              </a:rPr>
              <a:t> 14 </a:t>
            </a:r>
            <a:r>
              <a:rPr lang="en-US" dirty="0" err="1" smtClean="0">
                <a:latin typeface="Times New Roman" panose="02020603050405020304" pitchFamily="18" charset="0"/>
                <a:cs typeface="Times New Roman" panose="02020603050405020304" pitchFamily="18" charset="0"/>
              </a:rPr>
              <a:t>đến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trước</a:t>
            </a:r>
            <a:r>
              <a:rPr lang="en-US" dirty="0" smtClean="0">
                <a:latin typeface="Times New Roman" panose="02020603050405020304" pitchFamily="18" charset="0"/>
                <a:cs typeface="Times New Roman" panose="02020603050405020304" pitchFamily="18" charset="0"/>
              </a:rPr>
              <a:t> 18t</a:t>
            </a:r>
            <a:endParaRPr lang="en-US" dirty="0">
              <a:latin typeface="Times New Roman" panose="02020603050405020304" pitchFamily="18" charset="0"/>
              <a:cs typeface="Times New Roman" panose="02020603050405020304" pitchFamily="18" charset="0"/>
            </a:endParaRPr>
          </a:p>
          <a:p>
            <a:pPr eaLnBrk="1" fontAlgn="auto" hangingPunct="1">
              <a:lnSpc>
                <a:spcPct val="120000"/>
              </a:lnSpc>
              <a:spcAft>
                <a:spcPts val="0"/>
              </a:spcAft>
              <a:buClr>
                <a:schemeClr val="accent3"/>
              </a:buClr>
              <a:defRPr/>
            </a:pPr>
            <a:endParaRPr lang="en-US" dirty="0" smtClean="0">
              <a:latin typeface="Times New Roman" panose="02020603050405020304" pitchFamily="18" charset="0"/>
              <a:cs typeface="Times New Roman" panose="02020603050405020304" pitchFamily="18" charset="0"/>
            </a:endParaRPr>
          </a:p>
          <a:p>
            <a:pPr eaLnBrk="1" fontAlgn="auto" hangingPunct="1">
              <a:lnSpc>
                <a:spcPct val="120000"/>
              </a:lnSpc>
              <a:spcAft>
                <a:spcPts val="0"/>
              </a:spcAft>
              <a:buClr>
                <a:schemeClr val="accent3"/>
              </a:buClr>
              <a:defRPr/>
            </a:pPr>
            <a:endParaRPr lang="en-US" dirty="0" smtClean="0">
              <a:latin typeface="Times New Roman" panose="02020603050405020304" pitchFamily="18" charset="0"/>
              <a:cs typeface="Times New Roman" panose="02020603050405020304" pitchFamily="18" charset="0"/>
            </a:endParaRPr>
          </a:p>
          <a:p>
            <a:pPr eaLnBrk="1" fontAlgn="auto" hangingPunct="1">
              <a:lnSpc>
                <a:spcPct val="120000"/>
              </a:lnSpc>
              <a:spcAft>
                <a:spcPts val="0"/>
              </a:spcAft>
              <a:buClr>
                <a:schemeClr val="accent3"/>
              </a:buClr>
              <a:defRPr/>
            </a:pPr>
            <a:endParaRPr lang="en-US" dirty="0" smtClean="0">
              <a:latin typeface="Times New Roman" panose="02020603050405020304" pitchFamily="18" charset="0"/>
              <a:cs typeface="Times New Roman" panose="02020603050405020304" pitchFamily="18" charset="0"/>
            </a:endParaRPr>
          </a:p>
          <a:p>
            <a:pPr eaLnBrk="1" fontAlgn="auto" hangingPunct="1">
              <a:spcAft>
                <a:spcPts val="0"/>
              </a:spcAft>
              <a:buClr>
                <a:schemeClr val="accent3"/>
              </a:buClr>
              <a:defRPr/>
            </a:pPr>
            <a:endParaRPr lang="en-US" dirty="0"/>
          </a:p>
        </p:txBody>
      </p:sp>
      <p:sp>
        <p:nvSpPr>
          <p:cNvPr id="2" name="Title 1"/>
          <p:cNvSpPr>
            <a:spLocks noGrp="1"/>
          </p:cNvSpPr>
          <p:nvPr>
            <p:ph type="title"/>
          </p:nvPr>
        </p:nvSpPr>
        <p:spPr/>
        <p:txBody>
          <a:bodyPr rtlCol="0">
            <a:normAutofit fontScale="90000"/>
          </a:bodyPr>
          <a:lstStyle/>
          <a:p>
            <a:pPr algn="ctr" eaLnBrk="1" fontAlgn="auto" hangingPunct="1">
              <a:spcAft>
                <a:spcPts val="0"/>
              </a:spcAft>
              <a:defRPr/>
            </a:pP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loại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trắc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nghiệm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2060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543425"/>
          </a:xfrm>
        </p:spPr>
        <p:txBody>
          <a:bodyPr rtlCol="0">
            <a:normAutofit fontScale="92500"/>
          </a:bodyPr>
          <a:lstStyle/>
          <a:p>
            <a:pPr eaLnBrk="1" fontAlgn="auto" hangingPunct="1">
              <a:lnSpc>
                <a:spcPct val="120000"/>
              </a:lnSpc>
              <a:spcAft>
                <a:spcPts val="0"/>
              </a:spcAft>
              <a:buClr>
                <a:schemeClr val="accent3"/>
              </a:buClr>
              <a:defRPr/>
            </a:pP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lượng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giá:Trầm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cảm</a:t>
            </a:r>
            <a:r>
              <a:rPr lang="en-US" dirty="0" smtClean="0">
                <a:latin typeface="Times New Roman" panose="02020603050405020304" pitchFamily="18" charset="0"/>
                <a:cs typeface="Times New Roman" panose="02020603050405020304" pitchFamily="18" charset="0"/>
              </a:rPr>
              <a:t>, lo </a:t>
            </a:r>
            <a:r>
              <a:rPr lang="en-US" dirty="0" err="1" smtClean="0">
                <a:latin typeface="Times New Roman" panose="02020603050405020304" pitchFamily="18" charset="0"/>
                <a:cs typeface="Times New Roman" panose="02020603050405020304" pitchFamily="18" charset="0"/>
              </a:rPr>
              <a:t>âu</a:t>
            </a:r>
            <a:r>
              <a:rPr lang="en-US" dirty="0" smtClean="0">
                <a:latin typeface="Times New Roman" panose="02020603050405020304" pitchFamily="18" charset="0"/>
                <a:cs typeface="Times New Roman" panose="02020603050405020304" pitchFamily="18" charset="0"/>
              </a:rPr>
              <a:t> (Hamilton, Beck), YMRS (</a:t>
            </a:r>
            <a:r>
              <a:rPr lang="en-US" dirty="0" err="1" smtClean="0">
                <a:latin typeface="Times New Roman" panose="02020603050405020304" pitchFamily="18" charset="0"/>
                <a:cs typeface="Times New Roman" panose="02020603050405020304" pitchFamily="18" charset="0"/>
              </a:rPr>
              <a:t>hưng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cảm</a:t>
            </a:r>
            <a:r>
              <a:rPr lang="en-US" dirty="0" smtClean="0">
                <a:latin typeface="Times New Roman" panose="02020603050405020304" pitchFamily="18" charset="0"/>
                <a:cs typeface="Times New Roman" panose="02020603050405020304" pitchFamily="18" charset="0"/>
              </a:rPr>
              <a:t>), YBOSC (OCD), MMSE, PANSS+/- (TTPL)….</a:t>
            </a:r>
          </a:p>
          <a:p>
            <a:pPr eaLnBrk="1" fontAlgn="auto" hangingPunct="1">
              <a:lnSpc>
                <a:spcPct val="120000"/>
              </a:lnSpc>
              <a:spcAft>
                <a:spcPts val="0"/>
              </a:spcAft>
              <a:buClr>
                <a:schemeClr val="accent3"/>
              </a:buClr>
              <a:defRPr/>
            </a:pPr>
            <a:r>
              <a:rPr lang="en-US" dirty="0" smtClean="0">
                <a:latin typeface="Times New Roman" panose="02020603050405020304" pitchFamily="18" charset="0"/>
                <a:cs typeface="Times New Roman" panose="02020603050405020304" pitchFamily="18" charset="0"/>
              </a:rPr>
              <a:t>Test </a:t>
            </a:r>
            <a:r>
              <a:rPr lang="en-US" dirty="0" err="1" smtClean="0">
                <a:latin typeface="Times New Roman" panose="02020603050405020304" pitchFamily="18" charset="0"/>
                <a:cs typeface="Times New Roman" panose="02020603050405020304" pitchFamily="18" charset="0"/>
              </a:rPr>
              <a:t>đáng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The Benton Visual Retention </a:t>
            </a:r>
            <a:r>
              <a:rPr lang="en-US" dirty="0" smtClean="0">
                <a:latin typeface="Times New Roman" panose="02020603050405020304" pitchFamily="18" charset="0"/>
                <a:cs typeface="Times New Roman" panose="02020603050405020304" pitchFamily="18" charset="0"/>
              </a:rPr>
              <a:t>Test (</a:t>
            </a:r>
            <a:r>
              <a:rPr lang="en-US" dirty="0" err="1" smtClean="0">
                <a:latin typeface="Times New Roman" panose="02020603050405020304" pitchFamily="18" charset="0"/>
                <a:cs typeface="Times New Roman" panose="02020603050405020304" pitchFamily="18" charset="0"/>
              </a:rPr>
              <a:t>chức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nhớ</a:t>
            </a:r>
            <a:r>
              <a:rPr lang="en-US" dirty="0" smtClean="0">
                <a:latin typeface="Times New Roman" panose="02020603050405020304" pitchFamily="18" charset="0"/>
                <a:cs typeface="Times New Roman" panose="02020603050405020304" pitchFamily="18" charset="0"/>
              </a:rPr>
              <a:t> do </a:t>
            </a: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suy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tạp</a:t>
            </a:r>
            <a:r>
              <a:rPr lang="en-US" dirty="0" smtClean="0">
                <a:latin typeface="Times New Roman" panose="02020603050405020304" pitchFamily="18" charset="0"/>
                <a:cs typeface="Times New Roman" panose="02020603050405020304" pitchFamily="18" charset="0"/>
              </a:rPr>
              <a:t> REY, DAT5 (</a:t>
            </a:r>
            <a:r>
              <a:rPr lang="en-US" dirty="0" err="1" smtClean="0">
                <a:latin typeface="Times New Roman" panose="02020603050405020304" pitchFamily="18" charset="0"/>
                <a:cs typeface="Times New Roman" panose="02020603050405020304" pitchFamily="18" charset="0"/>
              </a:rPr>
              <a:t>tốc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tri </a:t>
            </a:r>
            <a:r>
              <a:rPr lang="en-US" dirty="0" err="1" smtClean="0">
                <a:latin typeface="Times New Roman" panose="02020603050405020304" pitchFamily="18" charset="0"/>
                <a:cs typeface="Times New Roman" panose="02020603050405020304" pitchFamily="18" charset="0"/>
              </a:rPr>
              <a:t>giác</a:t>
            </a:r>
            <a:r>
              <a:rPr lang="en-US" dirty="0" smtClean="0">
                <a:latin typeface="Times New Roman" panose="02020603050405020304" pitchFamily="18" charset="0"/>
                <a:cs typeface="Times New Roman" panose="02020603050405020304" pitchFamily="18" charset="0"/>
              </a:rPr>
              <a:t>), test </a:t>
            </a:r>
            <a:r>
              <a:rPr lang="en-US" dirty="0" err="1" smtClean="0">
                <a:latin typeface="Times New Roman" panose="02020603050405020304" pitchFamily="18" charset="0"/>
                <a:cs typeface="Times New Roman" panose="02020603050405020304" pitchFamily="18" charset="0"/>
              </a:rPr>
              <a:t>khả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tập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trung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chú</a:t>
            </a:r>
            <a:r>
              <a:rPr lang="en-US" dirty="0" smtClean="0">
                <a:latin typeface="Times New Roman" panose="02020603050405020304" pitchFamily="18" charset="0"/>
                <a:cs typeface="Times New Roman" panose="02020603050405020304" pitchFamily="18" charset="0"/>
              </a:rPr>
              <a:t> ý – </a:t>
            </a:r>
            <a:r>
              <a:rPr lang="en-US" dirty="0" err="1" smtClean="0">
                <a:latin typeface="Times New Roman" panose="02020603050405020304" pitchFamily="18" charset="0"/>
                <a:cs typeface="Times New Roman" panose="02020603050405020304" pitchFamily="18" charset="0"/>
              </a:rPr>
              <a:t>trí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nhớ</a:t>
            </a:r>
            <a:endParaRPr lang="en-US" dirty="0" smtClean="0">
              <a:latin typeface="Times New Roman" panose="02020603050405020304" pitchFamily="18" charset="0"/>
              <a:cs typeface="Times New Roman" panose="02020603050405020304" pitchFamily="18" charset="0"/>
            </a:endParaRPr>
          </a:p>
          <a:p>
            <a:pPr eaLnBrk="1" fontAlgn="auto" hangingPunct="1">
              <a:lnSpc>
                <a:spcPct val="120000"/>
              </a:lnSpc>
              <a:spcAft>
                <a:spcPts val="0"/>
              </a:spcAft>
              <a:buClr>
                <a:schemeClr val="accent3"/>
              </a:buClr>
              <a:defRPr/>
            </a:pPr>
            <a:r>
              <a:rPr lang="en-US" dirty="0" smtClean="0">
                <a:latin typeface="Times New Roman" panose="02020603050405020304" pitchFamily="18" charset="0"/>
                <a:cs typeface="Times New Roman" panose="02020603050405020304" pitchFamily="18" charset="0"/>
              </a:rPr>
              <a:t>Test </a:t>
            </a:r>
            <a:r>
              <a:rPr lang="en-US" dirty="0" err="1" smtClean="0">
                <a:latin typeface="Times New Roman" panose="02020603050405020304" pitchFamily="18" charset="0"/>
                <a:cs typeface="Times New Roman" panose="02020603050405020304" pitchFamily="18" charset="0"/>
              </a:rPr>
              <a:t>phóng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chiếu</a:t>
            </a:r>
            <a:r>
              <a:rPr lang="en-US" dirty="0" smtClean="0">
                <a:latin typeface="Times New Roman" panose="02020603050405020304" pitchFamily="18" charset="0"/>
                <a:cs typeface="Times New Roman" panose="02020603050405020304" pitchFamily="18" charset="0"/>
              </a:rPr>
              <a:t>: Rorschach, </a:t>
            </a:r>
            <a:r>
              <a:rPr lang="en-US" dirty="0" err="1" smtClean="0">
                <a:latin typeface="Times New Roman" panose="02020603050405020304" pitchFamily="18" charset="0"/>
                <a:cs typeface="Times New Roman" panose="02020603050405020304" pitchFamily="18" charset="0"/>
              </a:rPr>
              <a:t>Hoàn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thành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câu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Tranh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vẽ</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trẻ</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Patt</a:t>
            </a:r>
            <a:r>
              <a:rPr lang="en-US" dirty="0" smtClean="0">
                <a:latin typeface="Times New Roman" panose="02020603050405020304" pitchFamily="18" charset="0"/>
                <a:cs typeface="Times New Roman" panose="02020603050405020304" pitchFamily="18" charset="0"/>
              </a:rPr>
              <a:t> Noir (</a:t>
            </a:r>
            <a:r>
              <a:rPr lang="en-US" dirty="0" err="1" smtClean="0">
                <a:latin typeface="Times New Roman" panose="02020603050405020304" pitchFamily="18" charset="0"/>
                <a:cs typeface="Times New Roman" panose="02020603050405020304" pitchFamily="18" charset="0"/>
              </a:rPr>
              <a:t>trẻ</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dưới</a:t>
            </a:r>
            <a:r>
              <a:rPr lang="en-US" dirty="0" smtClean="0">
                <a:latin typeface="Times New Roman" panose="02020603050405020304" pitchFamily="18" charset="0"/>
                <a:cs typeface="Times New Roman" panose="02020603050405020304" pitchFamily="18" charset="0"/>
              </a:rPr>
              <a:t> 12t) (</a:t>
            </a:r>
            <a:r>
              <a:rPr lang="en-US" dirty="0" err="1" smtClean="0">
                <a:latin typeface="Times New Roman" panose="02020603050405020304" pitchFamily="18" charset="0"/>
                <a:cs typeface="Times New Roman" panose="02020603050405020304" pitchFamily="18" charset="0"/>
              </a:rPr>
              <a:t>thế</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TAT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trẻ</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lớn</a:t>
            </a:r>
            <a:r>
              <a:rPr lang="en-US" dirty="0" smtClean="0">
                <a:latin typeface="Times New Roman" panose="02020603050405020304" pitchFamily="18" charset="0"/>
                <a:cs typeface="Times New Roman" panose="02020603050405020304" pitchFamily="18" charset="0"/>
              </a:rPr>
              <a:t>, SAT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già</a:t>
            </a:r>
            <a:r>
              <a:rPr lang="en-US" dirty="0" smtClean="0">
                <a:latin typeface="Times New Roman" panose="02020603050405020304" pitchFamily="18" charset="0"/>
                <a:cs typeface="Times New Roman" panose="02020603050405020304" pitchFamily="18" charset="0"/>
              </a:rPr>
              <a:t>)</a:t>
            </a:r>
          </a:p>
          <a:p>
            <a:pPr eaLnBrk="1" fontAlgn="auto" hangingPunct="1">
              <a:lnSpc>
                <a:spcPct val="120000"/>
              </a:lnSpc>
              <a:spcAft>
                <a:spcPts val="0"/>
              </a:spcAft>
              <a:buClr>
                <a:schemeClr val="accent3"/>
              </a:buClr>
              <a:defRPr/>
            </a:pPr>
            <a:r>
              <a:rPr lang="en-US" dirty="0" smtClean="0">
                <a:latin typeface="Times New Roman" panose="02020603050405020304" pitchFamily="18" charset="0"/>
                <a:cs typeface="Times New Roman" panose="02020603050405020304" pitchFamily="18" charset="0"/>
              </a:rPr>
              <a:t>Test </a:t>
            </a:r>
            <a:r>
              <a:rPr lang="en-US" dirty="0" err="1" smtClean="0">
                <a:latin typeface="Times New Roman" panose="02020603050405020304" pitchFamily="18" charset="0"/>
                <a:cs typeface="Times New Roman" panose="02020603050405020304" pitchFamily="18" charset="0"/>
              </a:rPr>
              <a:t>phát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chế</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phòng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vệ</a:t>
            </a:r>
            <a:r>
              <a:rPr lang="en-US" dirty="0" smtClean="0">
                <a:latin typeface="Times New Roman" panose="02020603050405020304" pitchFamily="18" charset="0"/>
                <a:cs typeface="Times New Roman" panose="02020603050405020304" pitchFamily="18" charset="0"/>
              </a:rPr>
              <a:t>: DSQ 40</a:t>
            </a:r>
            <a:endParaRPr lang="en-US" dirty="0">
              <a:latin typeface="Times New Roman" panose="02020603050405020304" pitchFamily="18" charset="0"/>
              <a:cs typeface="Times New Roman" panose="02020603050405020304" pitchFamily="18" charset="0"/>
            </a:endParaRPr>
          </a:p>
          <a:p>
            <a:pPr eaLnBrk="1" fontAlgn="auto" hangingPunct="1">
              <a:spcAft>
                <a:spcPts val="0"/>
              </a:spcAft>
              <a:buClr>
                <a:schemeClr val="accent3"/>
              </a:buClr>
              <a:defRPr/>
            </a:pPr>
            <a:endParaRPr lang="en-US" dirty="0"/>
          </a:p>
        </p:txBody>
      </p:sp>
      <p:sp>
        <p:nvSpPr>
          <p:cNvPr id="2" name="Title 1"/>
          <p:cNvSpPr>
            <a:spLocks noGrp="1"/>
          </p:cNvSpPr>
          <p:nvPr>
            <p:ph type="title"/>
          </p:nvPr>
        </p:nvSpPr>
        <p:spPr/>
        <p:txBody>
          <a:bodyPr rtlCol="0">
            <a:normAutofit fontScale="90000"/>
          </a:bodyPr>
          <a:lstStyle/>
          <a:p>
            <a:pPr algn="ctr" eaLnBrk="1" fontAlgn="auto" hangingPunct="1">
              <a:spcAft>
                <a:spcPts val="0"/>
              </a:spcAft>
              <a:defRPr/>
            </a:pP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loại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trắc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nghiệm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2308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0" y="1225550"/>
            <a:ext cx="4379913" cy="5632450"/>
          </a:xfrm>
        </p:spPr>
      </p:pic>
      <p:sp>
        <p:nvSpPr>
          <p:cNvPr id="25603" name="Title 1"/>
          <p:cNvSpPr>
            <a:spLocks noGrp="1"/>
          </p:cNvSpPr>
          <p:nvPr>
            <p:ph type="title"/>
          </p:nvPr>
        </p:nvSpPr>
        <p:spPr>
          <a:xfrm>
            <a:off x="3722688" y="139700"/>
            <a:ext cx="5973762" cy="1085850"/>
          </a:xfrm>
        </p:spPr>
        <p:txBody>
          <a:bodyPr/>
          <a:lstStyle/>
          <a:p>
            <a:pPr eaLnBrk="1" hangingPunct="1"/>
            <a:r>
              <a:rPr lang="en-US" smtClean="0">
                <a:latin typeface="Times New Roman" panose="02020603050405020304" pitchFamily="18" charset="0"/>
                <a:cs typeface="Times New Roman" panose="02020603050405020304" pitchFamily="18" charset="0"/>
              </a:rPr>
              <a:t>Minh họa: RAVEN</a:t>
            </a:r>
          </a:p>
        </p:txBody>
      </p:sp>
      <p:pic>
        <p:nvPicPr>
          <p:cNvPr id="5" name="Picture 4"/>
          <p:cNvPicPr>
            <a:picLocks noChangeAspect="1"/>
          </p:cNvPicPr>
          <p:nvPr/>
        </p:nvPicPr>
        <p:blipFill>
          <a:blip r:embed="rId5"/>
          <a:stretch>
            <a:fillRect/>
          </a:stretch>
        </p:blipFill>
        <p:spPr>
          <a:xfrm>
            <a:off x="8104188" y="1225550"/>
            <a:ext cx="4087812" cy="5632450"/>
          </a:xfrm>
          <a:prstGeom prst="rect">
            <a:avLst/>
          </a:prstGeom>
          <a:ln>
            <a:solidFill>
              <a:schemeClr val="accent4">
                <a:lumMod val="60000"/>
                <a:lumOff val="40000"/>
              </a:schemeClr>
            </a:solidFill>
          </a:ln>
        </p:spPr>
      </p:pic>
      <p:pic>
        <p:nvPicPr>
          <p:cNvPr id="25605"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79913" y="1225550"/>
            <a:ext cx="3724275" cy="56324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p:transition spd="med" advTm="5484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6921500" y="125413"/>
            <a:ext cx="4997450" cy="6718300"/>
          </a:xfrm>
        </p:spPr>
      </p:pic>
      <p:sp>
        <p:nvSpPr>
          <p:cNvPr id="26627" name="Title 1"/>
          <p:cNvSpPr>
            <a:spLocks noGrp="1"/>
          </p:cNvSpPr>
          <p:nvPr>
            <p:ph type="title"/>
          </p:nvPr>
        </p:nvSpPr>
        <p:spPr>
          <a:xfrm>
            <a:off x="2544763" y="79375"/>
            <a:ext cx="4376737" cy="974725"/>
          </a:xfrm>
        </p:spPr>
        <p:txBody>
          <a:bodyPr/>
          <a:lstStyle/>
          <a:p>
            <a:pPr eaLnBrk="1" hangingPunct="1"/>
            <a:r>
              <a:rPr lang="en-US" smtClean="0"/>
              <a:t>Wisc, Wais</a:t>
            </a:r>
          </a:p>
        </p:txBody>
      </p:sp>
      <p:pic>
        <p:nvPicPr>
          <p:cNvPr id="26628"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054100"/>
            <a:ext cx="6775450" cy="578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cSld>
  <p:clrMapOvr>
    <a:masterClrMapping/>
  </p:clrMapOvr>
  <p:transition spd="med" advTm="1409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6621463" y="3829050"/>
            <a:ext cx="5570537" cy="2986088"/>
          </a:xfrm>
        </p:spPr>
      </p:pic>
      <p:sp>
        <p:nvSpPr>
          <p:cNvPr id="2" name="Title 1"/>
          <p:cNvSpPr>
            <a:spLocks noGrp="1"/>
          </p:cNvSpPr>
          <p:nvPr>
            <p:ph type="title"/>
          </p:nvPr>
        </p:nvSpPr>
        <p:spPr>
          <a:xfrm>
            <a:off x="838200" y="365125"/>
            <a:ext cx="10515600" cy="239713"/>
          </a:xfrm>
        </p:spPr>
        <p:txBody>
          <a:bodyPr rtlCol="0">
            <a:normAutofit fontScale="90000"/>
          </a:bodyPr>
          <a:lstStyle/>
          <a:p>
            <a:pPr eaLnBrk="1" fontAlgn="auto" hangingPunct="1">
              <a:spcAft>
                <a:spcPts val="0"/>
              </a:spcAft>
              <a:defRPr/>
            </a:pPr>
            <a:endParaRPr lang="en-US" dirty="0"/>
          </a:p>
        </p:txBody>
      </p:sp>
      <p:pic>
        <p:nvPicPr>
          <p:cNvPr id="27652"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21463" y="0"/>
            <a:ext cx="5570537"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621463" cy="681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p:transition spd="med" advTm="8435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387475" y="1069975"/>
            <a:ext cx="10579100" cy="5788025"/>
          </a:xfrm>
        </p:spPr>
        <p:txBody>
          <a:bodyPr rtlCol="0">
            <a:normAutofit fontScale="92500" lnSpcReduction="20000"/>
          </a:bodyPr>
          <a:lstStyle/>
          <a:p>
            <a:pPr marL="0" indent="0" eaLnBrk="1" fontAlgn="auto" hangingPunct="1">
              <a:lnSpc>
                <a:spcPct val="110000"/>
              </a:lnSpc>
              <a:spcAft>
                <a:spcPts val="0"/>
              </a:spcAft>
              <a:buClr>
                <a:schemeClr val="accent3"/>
              </a:buClr>
              <a:buFont typeface="Arial" panose="020B0604020202020204" pitchFamily="34" charset="0"/>
              <a:buNone/>
              <a:defRPr/>
            </a:pPr>
            <a:r>
              <a:rPr lang="en-US" dirty="0" err="1" smtClean="0">
                <a:latin typeface="Times New Roman" panose="02020603050405020304" pitchFamily="18" charset="0"/>
                <a:cs typeface="Times New Roman" panose="02020603050405020304" pitchFamily="18" charset="0"/>
              </a:rPr>
              <a:t>Bộ</a:t>
            </a:r>
            <a:r>
              <a:rPr lang="en-US" dirty="0" smtClean="0">
                <a:latin typeface="Times New Roman" panose="02020603050405020304" pitchFamily="18" charset="0"/>
                <a:cs typeface="Times New Roman" panose="02020603050405020304" pitchFamily="18" charset="0"/>
              </a:rPr>
              <a:t> </a:t>
            </a:r>
            <a:r>
              <a:rPr lang="en-US" dirty="0" smtClean="0">
                <a:solidFill>
                  <a:srgbClr val="FF0000"/>
                </a:solidFill>
                <a:latin typeface="Times New Roman" panose="02020603050405020304" pitchFamily="18" charset="0"/>
                <a:cs typeface="Times New Roman" panose="02020603050405020304" pitchFamily="18" charset="0"/>
              </a:rPr>
              <a:t>567</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câu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hỏi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lĩnh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khỏe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nguồn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hội</a:t>
            </a:r>
            <a:r>
              <a:rPr lang="en-US" dirty="0" smtClean="0">
                <a:latin typeface="Times New Roman" panose="02020603050405020304" pitchFamily="18" charset="0"/>
                <a:cs typeface="Times New Roman" panose="02020603050405020304" pitchFamily="18" charset="0"/>
              </a:rPr>
              <a:t>, ….Cho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NLS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nhìn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khỏe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a:t>
            </a:r>
          </a:p>
          <a:p>
            <a:pPr marL="0" indent="0" eaLnBrk="1" fontAlgn="auto" hangingPunct="1">
              <a:lnSpc>
                <a:spcPct val="110000"/>
              </a:lnSpc>
              <a:spcAft>
                <a:spcPts val="0"/>
              </a:spcAft>
              <a:buClr>
                <a:schemeClr val="accent3"/>
              </a:buClr>
              <a:buFont typeface="Arial" panose="020B0604020202020204" pitchFamily="34" charset="0"/>
              <a:buNone/>
              <a:defRPr/>
            </a:pPr>
            <a:r>
              <a:rPr lang="en-US" dirty="0" smtClean="0">
                <a:latin typeface="Times New Roman" panose="02020603050405020304" pitchFamily="18" charset="0"/>
                <a:cs typeface="Times New Roman" panose="02020603050405020304" pitchFamily="18" charset="0"/>
              </a:rPr>
              <a:t>BN </a:t>
            </a:r>
            <a:r>
              <a:rPr lang="en-US" dirty="0" err="1" smtClean="0">
                <a:latin typeface="Times New Roman" panose="02020603050405020304" pitchFamily="18" charset="0"/>
                <a:cs typeface="Times New Roman" panose="02020603050405020304" pitchFamily="18" charset="0"/>
              </a:rPr>
              <a:t>sẽ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chọn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câu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biểu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ấy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đúng</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sai</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chọn</a:t>
            </a:r>
            <a:r>
              <a:rPr lang="en-US" dirty="0" smtClean="0">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không</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biết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quá</a:t>
            </a:r>
            <a:r>
              <a:rPr lang="en-US" dirty="0" smtClean="0">
                <a:latin typeface="Times New Roman" panose="02020603050405020304" pitchFamily="18" charset="0"/>
                <a:cs typeface="Times New Roman" panose="02020603050405020304" pitchFamily="18" charset="0"/>
              </a:rPr>
              <a:t> 10 </a:t>
            </a:r>
            <a:r>
              <a:rPr lang="en-US" dirty="0" err="1" smtClean="0">
                <a:latin typeface="Times New Roman" panose="02020603050405020304" pitchFamily="18" charset="0"/>
                <a:cs typeface="Times New Roman" panose="02020603050405020304" pitchFamily="18" charset="0"/>
              </a:rPr>
              <a:t>câu</a:t>
            </a:r>
            <a:r>
              <a:rPr lang="en-US" dirty="0" smtClean="0">
                <a:latin typeface="Times New Roman" panose="02020603050405020304" pitchFamily="18" charset="0"/>
                <a:cs typeface="Times New Roman" panose="02020603050405020304" pitchFamily="18" charset="0"/>
              </a:rPr>
              <a:t>)</a:t>
            </a:r>
          </a:p>
          <a:p>
            <a:pPr marL="0" indent="0" eaLnBrk="1" fontAlgn="auto" hangingPunct="1">
              <a:lnSpc>
                <a:spcPct val="110000"/>
              </a:lnSpc>
              <a:spcAft>
                <a:spcPts val="0"/>
              </a:spcAft>
              <a:buClr>
                <a:schemeClr val="accent3"/>
              </a:buClr>
              <a:buFont typeface="Arial" panose="020B0604020202020204" pitchFamily="34" charset="0"/>
              <a:buNone/>
              <a:defRPr/>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a:t>
            </a:r>
          </a:p>
          <a:p>
            <a:pPr eaLnBrk="1" fontAlgn="auto" hangingPunct="1">
              <a:lnSpc>
                <a:spcPct val="110000"/>
              </a:lnSpc>
              <a:spcAft>
                <a:spcPts val="0"/>
              </a:spcAft>
              <a:buClr>
                <a:schemeClr val="accent3"/>
              </a:buClr>
              <a:defRPr/>
            </a:pPr>
            <a:r>
              <a:rPr lang="en-US" dirty="0" err="1" smtClean="0">
                <a:latin typeface="Times New Roman" panose="02020603050405020304" pitchFamily="18" charset="0"/>
                <a:cs typeface="Times New Roman" panose="02020603050405020304" pitchFamily="18" charset="0"/>
              </a:rPr>
              <a:t>Tôi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endParaRPr lang="en-US" dirty="0" smtClean="0">
              <a:latin typeface="Times New Roman" panose="02020603050405020304" pitchFamily="18" charset="0"/>
              <a:cs typeface="Times New Roman" panose="02020603050405020304" pitchFamily="18" charset="0"/>
            </a:endParaRPr>
          </a:p>
          <a:p>
            <a:pPr eaLnBrk="1" fontAlgn="auto" hangingPunct="1">
              <a:lnSpc>
                <a:spcPct val="110000"/>
              </a:lnSpc>
              <a:spcAft>
                <a:spcPts val="0"/>
              </a:spcAft>
              <a:buClr>
                <a:schemeClr val="accent3"/>
              </a:buClr>
              <a:defRPr/>
            </a:pPr>
            <a:r>
              <a:rPr lang="en-US" dirty="0" smtClean="0">
                <a:latin typeface="Times New Roman" panose="02020603050405020304" pitchFamily="18" charset="0"/>
                <a:cs typeface="Times New Roman" panose="02020603050405020304" pitchFamily="18" charset="0"/>
              </a:rPr>
              <a:t>Cha </a:t>
            </a:r>
            <a:r>
              <a:rPr lang="en-US" dirty="0" err="1" smtClean="0">
                <a:latin typeface="Times New Roman" panose="02020603050405020304" pitchFamily="18" charset="0"/>
                <a:cs typeface="Times New Roman" panose="02020603050405020304" pitchFamily="18" charset="0"/>
              </a:rPr>
              <a:t>tôi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nếu</a:t>
            </a:r>
            <a:r>
              <a:rPr lang="en-US" dirty="0" smtClean="0">
                <a:latin typeface="Times New Roman" panose="02020603050405020304" pitchFamily="18" charset="0"/>
                <a:cs typeface="Times New Roman" panose="02020603050405020304" pitchFamily="18" charset="0"/>
              </a:rPr>
              <a:t> cha </a:t>
            </a:r>
            <a:r>
              <a:rPr lang="en-US" dirty="0" err="1" smtClean="0">
                <a:latin typeface="Times New Roman" panose="02020603050405020304" pitchFamily="18" charset="0"/>
                <a:cs typeface="Times New Roman" panose="02020603050405020304" pitchFamily="18" charset="0"/>
              </a:rPr>
              <a:t>bạn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thì</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từng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tốt</a:t>
            </a:r>
            <a:endParaRPr lang="en-US" dirty="0" smtClean="0">
              <a:latin typeface="Times New Roman" panose="02020603050405020304" pitchFamily="18" charset="0"/>
              <a:cs typeface="Times New Roman" panose="02020603050405020304" pitchFamily="18" charset="0"/>
            </a:endParaRPr>
          </a:p>
          <a:p>
            <a:pPr eaLnBrk="1" fontAlgn="auto" hangingPunct="1">
              <a:lnSpc>
                <a:spcPct val="110000"/>
              </a:lnSpc>
              <a:spcAft>
                <a:spcPts val="0"/>
              </a:spcAft>
              <a:buClr>
                <a:schemeClr val="accent3"/>
              </a:buClr>
              <a:defRPr/>
            </a:pP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ngày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tôi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đầy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ắp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thú</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vị</a:t>
            </a:r>
            <a:endParaRPr lang="en-US" dirty="0" smtClean="0">
              <a:latin typeface="Times New Roman" panose="02020603050405020304" pitchFamily="18" charset="0"/>
              <a:cs typeface="Times New Roman" panose="02020603050405020304" pitchFamily="18" charset="0"/>
            </a:endParaRPr>
          </a:p>
          <a:p>
            <a:pPr eaLnBrk="1" fontAlgn="auto" hangingPunct="1">
              <a:lnSpc>
                <a:spcPct val="110000"/>
              </a:lnSpc>
              <a:spcAft>
                <a:spcPts val="0"/>
              </a:spcAft>
              <a:buClr>
                <a:schemeClr val="accent3"/>
              </a:buClr>
              <a:defRPr/>
            </a:pPr>
            <a:r>
              <a:rPr lang="en-US" dirty="0" err="1" smtClean="0">
                <a:latin typeface="Times New Roman" panose="02020603050405020304" pitchFamily="18" charset="0"/>
                <a:cs typeface="Times New Roman" panose="02020603050405020304" pitchFamily="18" charset="0"/>
              </a:rPr>
              <a:t>Bàn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tay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tôi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thường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ấm</a:t>
            </a:r>
            <a:endParaRPr lang="en-US" dirty="0" smtClean="0">
              <a:latin typeface="Times New Roman" panose="02020603050405020304" pitchFamily="18" charset="0"/>
              <a:cs typeface="Times New Roman" panose="02020603050405020304" pitchFamily="18" charset="0"/>
            </a:endParaRPr>
          </a:p>
          <a:p>
            <a:pPr eaLnBrk="1" fontAlgn="auto" hangingPunct="1">
              <a:lnSpc>
                <a:spcPct val="110000"/>
              </a:lnSpc>
              <a:spcAft>
                <a:spcPts val="0"/>
              </a:spcAft>
              <a:buClr>
                <a:schemeClr val="accent3"/>
              </a:buClr>
              <a:defRPr/>
            </a:pP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vv</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vvv</a:t>
            </a:r>
            <a:endParaRPr lang="en-US" dirty="0" smtClean="0">
              <a:latin typeface="Times New Roman" panose="02020603050405020304" pitchFamily="18" charset="0"/>
              <a:cs typeface="Times New Roman" panose="02020603050405020304" pitchFamily="18" charset="0"/>
            </a:endParaRPr>
          </a:p>
        </p:txBody>
      </p:sp>
      <p:sp>
        <p:nvSpPr>
          <p:cNvPr id="28675" name="Title 1"/>
          <p:cNvSpPr>
            <a:spLocks noGrp="1"/>
          </p:cNvSpPr>
          <p:nvPr>
            <p:ph type="title"/>
          </p:nvPr>
        </p:nvSpPr>
        <p:spPr>
          <a:xfrm>
            <a:off x="1042988" y="0"/>
            <a:ext cx="10515600" cy="1069975"/>
          </a:xfrm>
        </p:spPr>
        <p:txBody>
          <a:bodyPr/>
          <a:lstStyle/>
          <a:p>
            <a:pPr algn="ctr" eaLnBrk="1" hangingPunct="1"/>
            <a:r>
              <a:rPr lang="en-US" smtClean="0">
                <a:latin typeface="Times New Roman" panose="02020603050405020304" pitchFamily="18" charset="0"/>
                <a:cs typeface="Times New Roman" panose="02020603050405020304" pitchFamily="18" charset="0"/>
              </a:rPr>
              <a:t>Minh họa: MMPI II</a:t>
            </a:r>
          </a:p>
        </p:txBody>
      </p:sp>
      <p:pic>
        <p:nvPicPr>
          <p:cNvPr id="2" name="Audio 1">
            <a:hlinkClick r:id="" action="ppaction://media"/>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ransition spd="med" advTm="3074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125413" y="835025"/>
            <a:ext cx="11918950" cy="6022975"/>
          </a:xfrm>
        </p:spPr>
      </p:pic>
      <p:sp>
        <p:nvSpPr>
          <p:cNvPr id="29699" name="Title 1"/>
          <p:cNvSpPr>
            <a:spLocks noGrp="1"/>
          </p:cNvSpPr>
          <p:nvPr>
            <p:ph type="title"/>
          </p:nvPr>
        </p:nvSpPr>
        <p:spPr>
          <a:xfrm>
            <a:off x="3092450" y="0"/>
            <a:ext cx="7343775" cy="835025"/>
          </a:xfrm>
        </p:spPr>
        <p:txBody>
          <a:bodyPr/>
          <a:lstStyle/>
          <a:p>
            <a:pPr eaLnBrk="1" hangingPunct="1"/>
            <a:r>
              <a:rPr lang="en-US" smtClean="0">
                <a:latin typeface="Times New Roman" panose="02020603050405020304" pitchFamily="18" charset="0"/>
                <a:cs typeface="Times New Roman" panose="02020603050405020304" pitchFamily="18" charset="0"/>
              </a:rPr>
              <a:t>Minh họa: MMPI II</a:t>
            </a:r>
          </a:p>
        </p:txBody>
      </p:sp>
      <p:pic>
        <p:nvPicPr>
          <p:cNvPr id="2" name="Audio 1">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cSld>
  <p:clrMapOvr>
    <a:masterClrMapping/>
  </p:clrMapOvr>
  <p:transition spd="med" advTm="1669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4210050" y="0"/>
            <a:ext cx="7677150" cy="6858000"/>
          </a:xfrm>
        </p:spPr>
      </p:pic>
      <p:sp>
        <p:nvSpPr>
          <p:cNvPr id="30723" name="Title 1"/>
          <p:cNvSpPr>
            <a:spLocks noGrp="1"/>
          </p:cNvSpPr>
          <p:nvPr>
            <p:ph type="title"/>
          </p:nvPr>
        </p:nvSpPr>
        <p:spPr>
          <a:xfrm>
            <a:off x="838200" y="365125"/>
            <a:ext cx="2881313" cy="5400675"/>
          </a:xfrm>
        </p:spPr>
        <p:txBody>
          <a:bodyPr/>
          <a:lstStyle/>
          <a:p>
            <a:pPr eaLnBrk="1" hangingPunct="1">
              <a:lnSpc>
                <a:spcPct val="150000"/>
              </a:lnSpc>
            </a:pPr>
            <a:r>
              <a:rPr lang="en-US" sz="3400" smtClean="0">
                <a:latin typeface="Times New Roman" panose="02020603050405020304" pitchFamily="18" charset="0"/>
                <a:cs typeface="Times New Roman" panose="02020603050405020304" pitchFamily="18" charset="0"/>
              </a:rPr>
              <a:t>Minh họa: The Benton Visual Retention Test </a:t>
            </a:r>
          </a:p>
        </p:txBody>
      </p:sp>
      <p:pic>
        <p:nvPicPr>
          <p:cNvPr id="2" name="Audio 1">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cSld>
  <p:clrMapOvr>
    <a:masterClrMapping/>
  </p:clrMapOvr>
  <p:transition spd="med" advTm="211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eaLnBrk="1" hangingPunct="1">
              <a:lnSpc>
                <a:spcPct val="150000"/>
              </a:lnSpc>
              <a:buFont typeface="Arial" panose="020B0604020202020204" pitchFamily="34" charset="0"/>
              <a:buNone/>
            </a:pPr>
            <a:r>
              <a:rPr lang="en-US" smtClean="0">
                <a:latin typeface="Times New Roman" panose="02020603050405020304" pitchFamily="18" charset="0"/>
                <a:cs typeface="Times New Roman" panose="02020603050405020304" pitchFamily="18" charset="0"/>
              </a:rPr>
              <a:t>(1) Tính giá trị (hay còn được gọi là tính cộng đồng) :</a:t>
            </a:r>
            <a:r>
              <a:rPr lang="en-US" smtClean="0">
                <a:latin typeface="Times New Roman" panose="02020603050405020304" pitchFamily="18" charset="0"/>
                <a:cs typeface="Calibri" panose="020F0502020204030204" pitchFamily="34" charset="0"/>
              </a:rPr>
              <a:t>sự bình thường đi cùng với hình ảnh lý tưởng của một con người trong cộng đồng, là những gì họ phải phấn đấu để trở thành, sự tuân thủ các chuẩn mực đạo đức hiện hành trong cộng đồng </a:t>
            </a:r>
            <a:r>
              <a:rPr lang="en-US" sz="2000" smtClean="0">
                <a:ea typeface="Calibri" panose="020F0502020204030204" pitchFamily="34" charset="0"/>
                <a:cs typeface="Times New Roman" panose="02020603050405020304" pitchFamily="18" charset="0"/>
                <a:sym typeface="Wingdings" panose="05000000000000000000" pitchFamily="2" charset="2"/>
              </a:rPr>
              <a:t></a:t>
            </a:r>
            <a:r>
              <a:rPr lang="en-US" smtClean="0">
                <a:latin typeface="Times New Roman" panose="02020603050405020304" pitchFamily="18" charset="0"/>
                <a:cs typeface="Calibri" panose="020F0502020204030204" pitchFamily="34" charset="0"/>
              </a:rPr>
              <a:t> tất cả những hành vi không đáp ứng với các quy chuẩn lý tưởng và đạo đức hiện hành trong cộng đồng thì có thể xem là bất bình thường</a:t>
            </a:r>
            <a:endParaRPr lang="en-US" smtClean="0">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pPr>
            <a:endParaRPr lang="en-US" smtClean="0"/>
          </a:p>
        </p:txBody>
      </p:sp>
      <p:sp>
        <p:nvSpPr>
          <p:cNvPr id="2" name="Title 1"/>
          <p:cNvSpPr>
            <a:spLocks noGrp="1"/>
          </p:cNvSpPr>
          <p:nvPr>
            <p:ph type="title"/>
          </p:nvPr>
        </p:nvSpPr>
        <p:spPr/>
        <p:txBody>
          <a:bodyPr/>
          <a:lstStyle/>
          <a:p>
            <a:pPr algn="ctr" eaLnBrk="1" hangingPunct="1"/>
            <a:r>
              <a:rPr lang="en-US" smtClean="0">
                <a:latin typeface="Times New Roman" panose="02020603050405020304" pitchFamily="18" charset="0"/>
                <a:cs typeface="Times New Roman" panose="02020603050405020304" pitchFamily="18" charset="0"/>
              </a:rPr>
              <a:t>SỰ BÌNH THƯỜNG VÀ BỆNH LÝ</a:t>
            </a:r>
            <a:endParaRPr lang="en-US" smtClean="0"/>
          </a:p>
        </p:txBody>
      </p:sp>
      <p:pic>
        <p:nvPicPr>
          <p:cNvPr id="4" name="Audio 3">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4308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723900" y="873125"/>
            <a:ext cx="2601913" cy="5013325"/>
          </a:xfrm>
        </p:spPr>
        <p:txBody>
          <a:bodyPr/>
          <a:lstStyle/>
          <a:p>
            <a:pPr eaLnBrk="1" hangingPunct="1"/>
            <a:r>
              <a:rPr lang="en-US" smtClean="0">
                <a:latin typeface="Times New Roman" panose="02020603050405020304" pitchFamily="18" charset="0"/>
                <a:cs typeface="Times New Roman" panose="02020603050405020304" pitchFamily="18" charset="0"/>
              </a:rPr>
              <a:t>Minh họa Rorschach</a:t>
            </a:r>
          </a:p>
        </p:txBody>
      </p:sp>
      <p:pic>
        <p:nvPicPr>
          <p:cNvPr id="3174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5988" y="0"/>
            <a:ext cx="8736012" cy="676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cSld>
  <p:clrMapOvr>
    <a:masterClrMapping/>
  </p:clrMapOvr>
  <p:transition spd="med" advTm="3513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p:txBody>
          <a:bodyPr/>
          <a:lstStyle/>
          <a:p>
            <a:pPr marL="0" indent="0" eaLnBrk="1" hangingPunct="1">
              <a:buFont typeface="Arial" panose="020B0604020202020204" pitchFamily="34" charset="0"/>
              <a:buNone/>
            </a:pPr>
            <a:endParaRPr lang="en-US" smtClean="0"/>
          </a:p>
        </p:txBody>
      </p:sp>
      <p:sp>
        <p:nvSpPr>
          <p:cNvPr id="32771" name="Title 1"/>
          <p:cNvSpPr>
            <a:spLocks noGrp="1"/>
          </p:cNvSpPr>
          <p:nvPr>
            <p:ph type="title"/>
          </p:nvPr>
        </p:nvSpPr>
        <p:spPr>
          <a:xfrm>
            <a:off x="2490788" y="71438"/>
            <a:ext cx="3043237" cy="915987"/>
          </a:xfrm>
        </p:spPr>
        <p:txBody>
          <a:bodyPr/>
          <a:lstStyle/>
          <a:p>
            <a:pPr eaLnBrk="1" hangingPunct="1"/>
            <a:r>
              <a:rPr lang="en-US" smtClean="0"/>
              <a:t>Patt Noir</a:t>
            </a:r>
          </a:p>
        </p:txBody>
      </p:sp>
      <p:pic>
        <p:nvPicPr>
          <p:cNvPr id="3277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25538"/>
            <a:ext cx="5995988" cy="573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0"/>
            <a:ext cx="572135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40438" y="3589338"/>
            <a:ext cx="5721350"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p:transition spd="med" advTm="3880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092325" y="158750"/>
            <a:ext cx="9809163" cy="1136650"/>
          </a:xfrm>
        </p:spPr>
        <p:txBody>
          <a:bodyPr/>
          <a:lstStyle/>
          <a:p>
            <a:pPr algn="ctr" eaLnBrk="1" hangingPunct="1"/>
            <a:r>
              <a:rPr lang="en-US" smtClean="0">
                <a:latin typeface="Times New Roman" panose="02020603050405020304" pitchFamily="18" charset="0"/>
                <a:cs typeface="Times New Roman" panose="02020603050405020304" pitchFamily="18" charset="0"/>
              </a:rPr>
              <a:t>TÂM LÝ LÂM SÀNG VÀ Y KHOA</a:t>
            </a:r>
          </a:p>
        </p:txBody>
      </p:sp>
      <p:sp>
        <p:nvSpPr>
          <p:cNvPr id="15363" name="Rectangle 3"/>
          <p:cNvSpPr>
            <a:spLocks noGrp="1" noChangeArrowheads="1"/>
          </p:cNvSpPr>
          <p:nvPr>
            <p:ph idx="1"/>
          </p:nvPr>
        </p:nvSpPr>
        <p:spPr>
          <a:xfrm>
            <a:off x="762000" y="1295400"/>
            <a:ext cx="11139488" cy="5313363"/>
          </a:xfrm>
        </p:spPr>
        <p:txBody>
          <a:bodyPr/>
          <a:lstStyle/>
          <a:p>
            <a:pPr marL="0" indent="0">
              <a:lnSpc>
                <a:spcPct val="150000"/>
              </a:lnSpc>
              <a:buFont typeface="Arial" panose="020B0604020202020204" pitchFamily="34" charset="0"/>
              <a:buNone/>
            </a:pPr>
            <a:r>
              <a:rPr lang="en-US" sz="2400" smtClean="0">
                <a:latin typeface="Times New Roman" panose="02020603050405020304" pitchFamily="18" charset="0"/>
                <a:cs typeface="Times New Roman" panose="02020603050405020304" pitchFamily="18" charset="0"/>
              </a:rPr>
              <a:t>1) TLHLS ng.cứu sâu xa các quá trình tâm trí của 1 cá nhân từ hành vi bình thường đến bệnh lý. Được thực hiện thông qua việc tiếp cận, gặp gỡ với cá nhân, dựa trên các trường hợp cụ thể, bằng các phương pháp chuyên biệt . Ngày nay, TLHLS mở rộng ng.cứu các hành vi bình thường như khó khăn trong nghề nghiệp, sự đau buồn tang chế</a:t>
            </a:r>
          </a:p>
          <a:p>
            <a:pPr marL="0" indent="0">
              <a:lnSpc>
                <a:spcPct val="150000"/>
              </a:lnSpc>
              <a:buFont typeface="Arial" panose="020B0604020202020204" pitchFamily="34" charset="0"/>
              <a:buNone/>
            </a:pPr>
            <a:r>
              <a:rPr lang="en-US" sz="2400" smtClean="0">
                <a:latin typeface="Times New Roman" panose="02020603050405020304" pitchFamily="18" charset="0"/>
                <a:cs typeface="Times New Roman" panose="02020603050405020304" pitchFamily="18" charset="0"/>
              </a:rPr>
              <a:t>2) TLHLS trong y khoa</a:t>
            </a:r>
          </a:p>
          <a:p>
            <a:pPr marL="0" indent="0">
              <a:lnSpc>
                <a:spcPct val="150000"/>
              </a:lnSpc>
              <a:buFont typeface="Arial" panose="020B0604020202020204" pitchFamily="34" charset="0"/>
              <a:buNone/>
            </a:pPr>
            <a:r>
              <a:rPr lang="en-US" sz="2400" smtClean="0">
                <a:latin typeface="Times New Roman" panose="02020603050405020304" pitchFamily="18" charset="0"/>
                <a:cs typeface="Times New Roman" panose="02020603050405020304" pitchFamily="18" charset="0"/>
              </a:rPr>
              <a:t>- Quan tâm đến những trải nghiệm (cảm xúc, suy nghĩ, tính tương tác…) của bn và căn bệnh, bn và hệ thống hỗ trợ</a:t>
            </a:r>
          </a:p>
          <a:p>
            <a:pPr marL="0" indent="0">
              <a:lnSpc>
                <a:spcPct val="150000"/>
              </a:lnSpc>
              <a:buFont typeface="Arial" panose="020B0604020202020204" pitchFamily="34" charset="0"/>
              <a:buNone/>
            </a:pPr>
            <a:r>
              <a:rPr lang="en-US" sz="2400" smtClean="0">
                <a:latin typeface="Times New Roman" panose="02020603050405020304" pitchFamily="18" charset="0"/>
                <a:cs typeface="Times New Roman" panose="02020603050405020304" pitchFamily="18" charset="0"/>
              </a:rPr>
              <a:t>- Quan tâm đến đội ngũ chăm sóc và điều trị khi họ làm việc trong môi trường “dễ tổn thương”</a:t>
            </a:r>
          </a:p>
          <a:p>
            <a:pPr marL="0" indent="0">
              <a:lnSpc>
                <a:spcPct val="150000"/>
              </a:lnSpc>
              <a:buFont typeface="Arial" panose="020B0604020202020204" pitchFamily="34" charset="0"/>
              <a:buNone/>
            </a:pPr>
            <a:endParaRPr lang="en-US" sz="2400" smtClean="0">
              <a:latin typeface="Times New Roman" panose="02020603050405020304" pitchFamily="18" charset="0"/>
              <a:cs typeface="Times New Roman" panose="02020603050405020304" pitchFamily="18" charset="0"/>
            </a:endParaRPr>
          </a:p>
          <a:p>
            <a:pPr marL="0" indent="0" algn="just" eaLnBrk="1" hangingPunct="1">
              <a:lnSpc>
                <a:spcPct val="150000"/>
              </a:lnSpc>
              <a:buFont typeface="Arial" panose="020B0604020202020204" pitchFamily="34" charset="0"/>
              <a:buNone/>
            </a:pPr>
            <a:endParaRPr lang="en-US" sz="2400" smtClean="0">
              <a:latin typeface="Times New Roman" panose="02020603050405020304" pitchFamily="18" charset="0"/>
              <a:cs typeface="Times New Roman" panose="02020603050405020304" pitchFamily="18" charset="0"/>
            </a:endParaRPr>
          </a:p>
        </p:txBody>
      </p:sp>
      <p:pic>
        <p:nvPicPr>
          <p:cNvPr id="2" name="Audio 1">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45435">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5362"/>
                                        </p:tgtEl>
                                        <p:attrNameLst>
                                          <p:attrName>style.visibility</p:attrName>
                                        </p:attrNameLst>
                                      </p:cBhvr>
                                      <p:to>
                                        <p:strVal val="visible"/>
                                      </p:to>
                                    </p:set>
                                    <p:animEffect transition="in" filter="fade">
                                      <p:cBhvr>
                                        <p:cTn id="9" dur="2000"/>
                                        <p:tgtEl>
                                          <p:spTgt spid="1536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5363">
                                            <p:txEl>
                                              <p:pRg st="0" end="0"/>
                                            </p:txEl>
                                          </p:spTgt>
                                        </p:tgtEl>
                                        <p:attrNameLst>
                                          <p:attrName>style.visibility</p:attrName>
                                        </p:attrNameLst>
                                      </p:cBhvr>
                                      <p:to>
                                        <p:strVal val="visible"/>
                                      </p:to>
                                    </p:set>
                                    <p:anim calcmode="lin" valueType="num">
                                      <p:cBhvr>
                                        <p:cTn id="14" dur="1000" fill="hold"/>
                                        <p:tgtEl>
                                          <p:spTgt spid="15363">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15363">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1536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5363">
                                            <p:txEl>
                                              <p:pRg st="1" end="1"/>
                                            </p:txEl>
                                          </p:spTgt>
                                        </p:tgtEl>
                                        <p:attrNameLst>
                                          <p:attrName>style.visibility</p:attrName>
                                        </p:attrNameLst>
                                      </p:cBhvr>
                                      <p:to>
                                        <p:strVal val="visible"/>
                                      </p:to>
                                    </p:set>
                                    <p:anim calcmode="lin" valueType="num">
                                      <p:cBhvr>
                                        <p:cTn id="21" dur="1000" fill="hold"/>
                                        <p:tgtEl>
                                          <p:spTgt spid="15363">
                                            <p:txEl>
                                              <p:pRg st="1" end="1"/>
                                            </p:txEl>
                                          </p:spTgt>
                                        </p:tgtEl>
                                        <p:attrNameLst>
                                          <p:attrName>ppt_w</p:attrName>
                                        </p:attrNameLst>
                                      </p:cBhvr>
                                      <p:tavLst>
                                        <p:tav tm="0">
                                          <p:val>
                                            <p:strVal val="#ppt_w*0.70"/>
                                          </p:val>
                                        </p:tav>
                                        <p:tav tm="100000">
                                          <p:val>
                                            <p:strVal val="#ppt_w"/>
                                          </p:val>
                                        </p:tav>
                                      </p:tavLst>
                                    </p:anim>
                                    <p:anim calcmode="lin" valueType="num">
                                      <p:cBhvr>
                                        <p:cTn id="22" dur="1000" fill="hold"/>
                                        <p:tgtEl>
                                          <p:spTgt spid="15363">
                                            <p:txEl>
                                              <p:pRg st="1" end="1"/>
                                            </p:txEl>
                                          </p:spTgt>
                                        </p:tgtEl>
                                        <p:attrNameLst>
                                          <p:attrName>ppt_h</p:attrName>
                                        </p:attrNameLst>
                                      </p:cBhvr>
                                      <p:tavLst>
                                        <p:tav tm="0">
                                          <p:val>
                                            <p:strVal val="#ppt_h"/>
                                          </p:val>
                                        </p:tav>
                                        <p:tav tm="100000">
                                          <p:val>
                                            <p:strVal val="#ppt_h"/>
                                          </p:val>
                                        </p:tav>
                                      </p:tavLst>
                                    </p:anim>
                                    <p:animEffect transition="in" filter="fade">
                                      <p:cBhvr>
                                        <p:cTn id="23" dur="1000"/>
                                        <p:tgtEl>
                                          <p:spTgt spid="15363">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5363">
                                            <p:txEl>
                                              <p:pRg st="2" end="2"/>
                                            </p:txEl>
                                          </p:spTgt>
                                        </p:tgtEl>
                                        <p:attrNameLst>
                                          <p:attrName>style.visibility</p:attrName>
                                        </p:attrNameLst>
                                      </p:cBhvr>
                                      <p:to>
                                        <p:strVal val="visible"/>
                                      </p:to>
                                    </p:set>
                                    <p:anim calcmode="lin" valueType="num">
                                      <p:cBhvr>
                                        <p:cTn id="28" dur="1000" fill="hold"/>
                                        <p:tgtEl>
                                          <p:spTgt spid="15363">
                                            <p:txEl>
                                              <p:pRg st="2" end="2"/>
                                            </p:txEl>
                                          </p:spTgt>
                                        </p:tgtEl>
                                        <p:attrNameLst>
                                          <p:attrName>ppt_w</p:attrName>
                                        </p:attrNameLst>
                                      </p:cBhvr>
                                      <p:tavLst>
                                        <p:tav tm="0">
                                          <p:val>
                                            <p:strVal val="#ppt_w*0.70"/>
                                          </p:val>
                                        </p:tav>
                                        <p:tav tm="100000">
                                          <p:val>
                                            <p:strVal val="#ppt_w"/>
                                          </p:val>
                                        </p:tav>
                                      </p:tavLst>
                                    </p:anim>
                                    <p:anim calcmode="lin" valueType="num">
                                      <p:cBhvr>
                                        <p:cTn id="29" dur="1000" fill="hold"/>
                                        <p:tgtEl>
                                          <p:spTgt spid="15363">
                                            <p:txEl>
                                              <p:pRg st="2" end="2"/>
                                            </p:txEl>
                                          </p:spTgt>
                                        </p:tgtEl>
                                        <p:attrNameLst>
                                          <p:attrName>ppt_h</p:attrName>
                                        </p:attrNameLst>
                                      </p:cBhvr>
                                      <p:tavLst>
                                        <p:tav tm="0">
                                          <p:val>
                                            <p:strVal val="#ppt_h"/>
                                          </p:val>
                                        </p:tav>
                                        <p:tav tm="100000">
                                          <p:val>
                                            <p:strVal val="#ppt_h"/>
                                          </p:val>
                                        </p:tav>
                                      </p:tavLst>
                                    </p:anim>
                                    <p:animEffect transition="in" filter="fade">
                                      <p:cBhvr>
                                        <p:cTn id="30" dur="1000"/>
                                        <p:tgtEl>
                                          <p:spTgt spid="15363">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5363">
                                            <p:txEl>
                                              <p:pRg st="3" end="3"/>
                                            </p:txEl>
                                          </p:spTgt>
                                        </p:tgtEl>
                                        <p:attrNameLst>
                                          <p:attrName>style.visibility</p:attrName>
                                        </p:attrNameLst>
                                      </p:cBhvr>
                                      <p:to>
                                        <p:strVal val="visible"/>
                                      </p:to>
                                    </p:set>
                                    <p:anim calcmode="lin" valueType="num">
                                      <p:cBhvr>
                                        <p:cTn id="35" dur="1000" fill="hold"/>
                                        <p:tgtEl>
                                          <p:spTgt spid="15363">
                                            <p:txEl>
                                              <p:pRg st="3" end="3"/>
                                            </p:txEl>
                                          </p:spTgt>
                                        </p:tgtEl>
                                        <p:attrNameLst>
                                          <p:attrName>ppt_w</p:attrName>
                                        </p:attrNameLst>
                                      </p:cBhvr>
                                      <p:tavLst>
                                        <p:tav tm="0">
                                          <p:val>
                                            <p:strVal val="#ppt_w*0.70"/>
                                          </p:val>
                                        </p:tav>
                                        <p:tav tm="100000">
                                          <p:val>
                                            <p:strVal val="#ppt_w"/>
                                          </p:val>
                                        </p:tav>
                                      </p:tavLst>
                                    </p:anim>
                                    <p:anim calcmode="lin" valueType="num">
                                      <p:cBhvr>
                                        <p:cTn id="36" dur="1000" fill="hold"/>
                                        <p:tgtEl>
                                          <p:spTgt spid="15363">
                                            <p:txEl>
                                              <p:pRg st="3" end="3"/>
                                            </p:txEl>
                                          </p:spTgt>
                                        </p:tgtEl>
                                        <p:attrNameLst>
                                          <p:attrName>ppt_h</p:attrName>
                                        </p:attrNameLst>
                                      </p:cBhvr>
                                      <p:tavLst>
                                        <p:tav tm="0">
                                          <p:val>
                                            <p:strVal val="#ppt_h"/>
                                          </p:val>
                                        </p:tav>
                                        <p:tav tm="100000">
                                          <p:val>
                                            <p:strVal val="#ppt_h"/>
                                          </p:val>
                                        </p:tav>
                                      </p:tavLst>
                                    </p:anim>
                                    <p:animEffect transition="in" filter="fade">
                                      <p:cBhvr>
                                        <p:cTn id="37" dur="1000"/>
                                        <p:tgtEl>
                                          <p:spTgt spid="15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3"/>
                </p:tgtEl>
              </p:cMediaNode>
            </p:audio>
          </p:childTnLst>
        </p:cTn>
      </p:par>
    </p:tnLst>
    <p:bldLst>
      <p:bldP spid="15362" grpId="0"/>
      <p:bldP spid="1536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663950" y="158750"/>
            <a:ext cx="6554788" cy="1136650"/>
          </a:xfrm>
        </p:spPr>
        <p:txBody>
          <a:bodyPr/>
          <a:lstStyle/>
          <a:p>
            <a:pPr algn="ctr" eaLnBrk="1" hangingPunct="1"/>
            <a:r>
              <a:rPr lang="en-US" smtClean="0">
                <a:latin typeface="Times New Roman" panose="02020603050405020304" pitchFamily="18" charset="0"/>
                <a:cs typeface="Times New Roman" panose="02020603050405020304" pitchFamily="18" charset="0"/>
              </a:rPr>
              <a:t>TÂM LÝ TRỊ LIỆU</a:t>
            </a:r>
          </a:p>
        </p:txBody>
      </p:sp>
      <p:sp>
        <p:nvSpPr>
          <p:cNvPr id="15363" name="Rectangle 3"/>
          <p:cNvSpPr>
            <a:spLocks noGrp="1" noChangeArrowheads="1"/>
          </p:cNvSpPr>
          <p:nvPr>
            <p:ph idx="1"/>
          </p:nvPr>
        </p:nvSpPr>
        <p:spPr>
          <a:xfrm>
            <a:off x="2209800" y="1295400"/>
            <a:ext cx="9220200" cy="5562600"/>
          </a:xfrm>
        </p:spPr>
        <p:txBody>
          <a:bodyPr/>
          <a:lstStyle/>
          <a:p>
            <a:pPr marL="0" indent="0" algn="just" eaLnBrk="1" hangingPunct="1">
              <a:lnSpc>
                <a:spcPct val="150000"/>
              </a:lnSpc>
              <a:buFont typeface="Arial" panose="020B0604020202020204" pitchFamily="34" charset="0"/>
              <a:buNone/>
            </a:pPr>
            <a:r>
              <a:rPr lang="vi-VN" sz="2400" smtClean="0">
                <a:latin typeface="Times New Roman" panose="02020603050405020304" pitchFamily="18" charset="0"/>
                <a:cs typeface="Times New Roman" panose="02020603050405020304" pitchFamily="18" charset="0"/>
              </a:rPr>
              <a:t>“</a:t>
            </a:r>
            <a:r>
              <a:rPr lang="vi-VN" sz="2400" b="1" smtClean="0">
                <a:solidFill>
                  <a:srgbClr val="FF0000"/>
                </a:solidFill>
                <a:latin typeface="Times New Roman" panose="02020603050405020304" pitchFamily="18" charset="0"/>
                <a:cs typeface="Times New Roman" panose="02020603050405020304" pitchFamily="18" charset="0"/>
              </a:rPr>
              <a:t>Điều trị </a:t>
            </a:r>
            <a:r>
              <a:rPr lang="vi-VN" sz="2400" smtClean="0">
                <a:latin typeface="Times New Roman" panose="02020603050405020304" pitchFamily="18" charset="0"/>
                <a:cs typeface="Times New Roman" panose="02020603050405020304" pitchFamily="18" charset="0"/>
              </a:rPr>
              <a:t>các vấn đề tâm lý, </a:t>
            </a:r>
            <a:r>
              <a:rPr lang="vi-VN" sz="2400" b="1" smtClean="0">
                <a:solidFill>
                  <a:srgbClr val="FF0000"/>
                </a:solidFill>
                <a:latin typeface="Times New Roman" panose="02020603050405020304" pitchFamily="18" charset="0"/>
                <a:cs typeface="Times New Roman" panose="02020603050405020304" pitchFamily="18" charset="0"/>
              </a:rPr>
              <a:t>cảm xúc </a:t>
            </a:r>
            <a:r>
              <a:rPr lang="vi-VN" sz="2400" smtClean="0">
                <a:latin typeface="Times New Roman" panose="02020603050405020304" pitchFamily="18" charset="0"/>
                <a:cs typeface="Times New Roman" panose="02020603050405020304" pitchFamily="18" charset="0"/>
              </a:rPr>
              <a:t>bằng các phương pháp tâm lý. Trong tâm lý liệu pháp, bệnh nhân </a:t>
            </a:r>
            <a:r>
              <a:rPr lang="vi-VN" sz="2400" b="1" smtClean="0">
                <a:solidFill>
                  <a:srgbClr val="FF0000"/>
                </a:solidFill>
                <a:latin typeface="Times New Roman" panose="02020603050405020304" pitchFamily="18" charset="0"/>
                <a:cs typeface="Times New Roman" panose="02020603050405020304" pitchFamily="18" charset="0"/>
              </a:rPr>
              <a:t>trò chuyện </a:t>
            </a:r>
            <a:r>
              <a:rPr lang="vi-VN" sz="2400" smtClean="0">
                <a:latin typeface="Times New Roman" panose="02020603050405020304" pitchFamily="18" charset="0"/>
                <a:cs typeface="Times New Roman" panose="02020603050405020304" pitchFamily="18" charset="0"/>
              </a:rPr>
              <a:t>với nhà trị liệu về các triệu chứng và các vấn đề mà họ mắc phải và </a:t>
            </a:r>
            <a:r>
              <a:rPr lang="vi-VN" sz="2400" b="1" smtClean="0">
                <a:solidFill>
                  <a:srgbClr val="FF0000"/>
                </a:solidFill>
                <a:latin typeface="Times New Roman" panose="02020603050405020304" pitchFamily="18" charset="0"/>
                <a:cs typeface="Times New Roman" panose="02020603050405020304" pitchFamily="18" charset="0"/>
              </a:rPr>
              <a:t>thiết lập mối quan hệ </a:t>
            </a:r>
            <a:r>
              <a:rPr lang="vi-VN" sz="2400" smtClean="0">
                <a:latin typeface="Times New Roman" panose="02020603050405020304" pitchFamily="18" charset="0"/>
                <a:cs typeface="Times New Roman" panose="02020603050405020304" pitchFamily="18" charset="0"/>
              </a:rPr>
              <a:t>giữa bệnh nhân và nhà trị liệu. Mục đích của quá trình này là giúp bệnh nhân </a:t>
            </a:r>
            <a:r>
              <a:rPr lang="vi-VN" sz="2400" b="1" smtClean="0">
                <a:solidFill>
                  <a:srgbClr val="FF0000"/>
                </a:solidFill>
                <a:latin typeface="Times New Roman" panose="02020603050405020304" pitchFamily="18" charset="0"/>
                <a:cs typeface="Times New Roman" panose="02020603050405020304" pitchFamily="18" charset="0"/>
              </a:rPr>
              <a:t>tìm hiểu chính họ</a:t>
            </a:r>
            <a:r>
              <a:rPr lang="vi-VN" sz="2400" smtClean="0">
                <a:latin typeface="Times New Roman" panose="02020603050405020304" pitchFamily="18" charset="0"/>
                <a:cs typeface="Times New Roman" panose="02020603050405020304" pitchFamily="18" charset="0"/>
              </a:rPr>
              <a:t>, tạo nên một cái nhìn mới về các </a:t>
            </a:r>
            <a:r>
              <a:rPr lang="vi-VN" sz="2400" b="1" smtClean="0">
                <a:solidFill>
                  <a:srgbClr val="FF0000"/>
                </a:solidFill>
                <a:latin typeface="Times New Roman" panose="02020603050405020304" pitchFamily="18" charset="0"/>
                <a:cs typeface="Times New Roman" panose="02020603050405020304" pitchFamily="18" charset="0"/>
              </a:rPr>
              <a:t>mối quan hệ </a:t>
            </a:r>
            <a:r>
              <a:rPr lang="vi-VN" sz="2400" smtClean="0">
                <a:latin typeface="Times New Roman" panose="02020603050405020304" pitchFamily="18" charset="0"/>
                <a:cs typeface="Times New Roman" panose="02020603050405020304" pitchFamily="18" charset="0"/>
              </a:rPr>
              <a:t>trong quá khứ và hiện tại, </a:t>
            </a:r>
            <a:r>
              <a:rPr lang="vi-VN" sz="2400" b="1" smtClean="0">
                <a:solidFill>
                  <a:srgbClr val="FF0000"/>
                </a:solidFill>
                <a:latin typeface="Times New Roman" panose="02020603050405020304" pitchFamily="18" charset="0"/>
                <a:cs typeface="Times New Roman" panose="02020603050405020304" pitchFamily="18" charset="0"/>
              </a:rPr>
              <a:t>thay đổi </a:t>
            </a:r>
            <a:r>
              <a:rPr lang="vi-VN" sz="2400" smtClean="0">
                <a:latin typeface="Times New Roman" panose="02020603050405020304" pitchFamily="18" charset="0"/>
                <a:cs typeface="Times New Roman" panose="02020603050405020304" pitchFamily="18" charset="0"/>
              </a:rPr>
              <a:t>những </a:t>
            </a:r>
            <a:r>
              <a:rPr lang="vi-VN" sz="2400" b="1" smtClean="0">
                <a:solidFill>
                  <a:srgbClr val="FF0000"/>
                </a:solidFill>
                <a:latin typeface="Times New Roman" panose="02020603050405020304" pitchFamily="18" charset="0"/>
                <a:cs typeface="Times New Roman" panose="02020603050405020304" pitchFamily="18" charset="0"/>
              </a:rPr>
              <a:t>hành vi </a:t>
            </a:r>
            <a:r>
              <a:rPr lang="vi-VN" sz="2400" smtClean="0">
                <a:latin typeface="Times New Roman" panose="02020603050405020304" pitchFamily="18" charset="0"/>
                <a:cs typeface="Times New Roman" panose="02020603050405020304" pitchFamily="18" charset="0"/>
              </a:rPr>
              <a:t>đã định hình của người bệnh” (</a:t>
            </a:r>
            <a:r>
              <a:rPr lang="vi-VN" sz="2400" i="1" smtClean="0">
                <a:latin typeface="Times New Roman" panose="02020603050405020304" pitchFamily="18" charset="0"/>
                <a:cs typeface="Times New Roman" panose="02020603050405020304" pitchFamily="18" charset="0"/>
              </a:rPr>
              <a:t>Tự Điển Bách Khoa Y Học Anh-Việt</a:t>
            </a:r>
            <a:r>
              <a:rPr lang="vi-VN" sz="2400" smtClean="0">
                <a:latin typeface="Times New Roman" panose="02020603050405020304" pitchFamily="18" charset="0"/>
                <a:cs typeface="Times New Roman" panose="02020603050405020304" pitchFamily="18" charset="0"/>
              </a:rPr>
              <a:t> 2005 (Chủ biên: GS Ngô Gia Hy – NXB Y Học Tp.HCM– tr.784)</a:t>
            </a:r>
            <a:endParaRPr lang="en-US" sz="2400" smtClean="0">
              <a:latin typeface="Times New Roman" panose="02020603050405020304" pitchFamily="18" charset="0"/>
              <a:cs typeface="Times New Roman" panose="02020603050405020304" pitchFamily="18" charset="0"/>
            </a:endParaRPr>
          </a:p>
        </p:txBody>
      </p:sp>
      <p:pic>
        <p:nvPicPr>
          <p:cNvPr id="2" name="Audio 1">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39148">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5362"/>
                                        </p:tgtEl>
                                        <p:attrNameLst>
                                          <p:attrName>style.visibility</p:attrName>
                                        </p:attrNameLst>
                                      </p:cBhvr>
                                      <p:to>
                                        <p:strVal val="visible"/>
                                      </p:to>
                                    </p:set>
                                    <p:animEffect transition="in" filter="fade">
                                      <p:cBhvr>
                                        <p:cTn id="9" dur="2000"/>
                                        <p:tgtEl>
                                          <p:spTgt spid="1536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5363">
                                            <p:txEl>
                                              <p:pRg st="0" end="0"/>
                                            </p:txEl>
                                          </p:spTgt>
                                        </p:tgtEl>
                                        <p:attrNameLst>
                                          <p:attrName>style.visibility</p:attrName>
                                        </p:attrNameLst>
                                      </p:cBhvr>
                                      <p:to>
                                        <p:strVal val="visible"/>
                                      </p:to>
                                    </p:set>
                                    <p:anim calcmode="lin" valueType="num">
                                      <p:cBhvr>
                                        <p:cTn id="14" dur="1000" fill="hold"/>
                                        <p:tgtEl>
                                          <p:spTgt spid="15363">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15363">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153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15362" grpId="0"/>
      <p:bldP spid="1536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619375" y="49213"/>
            <a:ext cx="8291513" cy="1057275"/>
          </a:xfrm>
        </p:spPr>
        <p:txBody>
          <a:bodyPr/>
          <a:lstStyle/>
          <a:p>
            <a:pPr algn="ctr" eaLnBrk="1" hangingPunct="1"/>
            <a:r>
              <a:rPr lang="en-US" sz="3600" smtClean="0">
                <a:latin typeface="Times New Roman" panose="02020603050405020304" pitchFamily="18" charset="0"/>
                <a:cs typeface="Times New Roman" panose="02020603050405020304" pitchFamily="18" charset="0"/>
              </a:rPr>
              <a:t>CHỈ ĐỊNH TÂM LÝ TRỊ LIỆU</a:t>
            </a:r>
            <a:endParaRPr lang="en-US" sz="3500" b="1" smtClean="0">
              <a:latin typeface="Times New Roman" panose="02020603050405020304" pitchFamily="18" charset="0"/>
              <a:cs typeface="Times New Roman" panose="02020603050405020304" pitchFamily="18" charset="0"/>
            </a:endParaRPr>
          </a:p>
        </p:txBody>
      </p:sp>
      <p:sp>
        <p:nvSpPr>
          <p:cNvPr id="52229" name="Rectangle 5"/>
          <p:cNvSpPr>
            <a:spLocks noGrp="1" noChangeArrowheads="1"/>
          </p:cNvSpPr>
          <p:nvPr>
            <p:ph sz="half" idx="1"/>
          </p:nvPr>
        </p:nvSpPr>
        <p:spPr>
          <a:xfrm>
            <a:off x="1520825" y="1604963"/>
            <a:ext cx="4419600" cy="5176837"/>
          </a:xfrm>
        </p:spPr>
        <p:txBody>
          <a:bodyPr rtlCol="0">
            <a:normAutofit lnSpcReduction="10000"/>
          </a:bodyPr>
          <a:lstStyle/>
          <a:p>
            <a:pPr algn="just" eaLnBrk="1" hangingPunct="1">
              <a:lnSpc>
                <a:spcPct val="120000"/>
              </a:lnSpc>
              <a:defRPr/>
            </a:pPr>
            <a:r>
              <a:rPr lang="en-US" sz="2400" dirty="0">
                <a:latin typeface="Times New Roman" panose="02020603050405020304" pitchFamily="18" charset="0"/>
                <a:cs typeface="Times New Roman" panose="02020603050405020304" pitchFamily="18" charset="0"/>
              </a:rPr>
              <a:t>BN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thần</a:t>
            </a:r>
            <a:r>
              <a:rPr lang="en-US" sz="2400" dirty="0">
                <a:latin typeface="Times New Roman" panose="02020603050405020304" pitchFamily="18" charset="0"/>
                <a:cs typeface="Times New Roman" panose="02020603050405020304" pitchFamily="18" charset="0"/>
              </a:rPr>
              <a:t>: RL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trầm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cảm</a:t>
            </a:r>
            <a:r>
              <a:rPr lang="en-US" sz="2400" dirty="0">
                <a:latin typeface="Times New Roman" panose="02020603050405020304" pitchFamily="18" charset="0"/>
                <a:cs typeface="Times New Roman" panose="02020603050405020304" pitchFamily="18" charset="0"/>
              </a:rPr>
              <a:t>; RL </a:t>
            </a:r>
            <a:r>
              <a:rPr lang="en-US" sz="2400" dirty="0" err="1">
                <a:latin typeface="Times New Roman" panose="02020603050405020304" pitchFamily="18" charset="0"/>
                <a:cs typeface="Times New Roman" panose="02020603050405020304" pitchFamily="18" charset="0"/>
              </a:rPr>
              <a:t>thích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RL </a:t>
            </a:r>
            <a:r>
              <a:rPr lang="en-US" sz="2400" dirty="0" err="1">
                <a:latin typeface="Times New Roman" panose="02020603050405020304" pitchFamily="18" charset="0"/>
                <a:cs typeface="Times New Roman" panose="02020603050405020304" pitchFamily="18" charset="0"/>
              </a:rPr>
              <a:t>chuyển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(hysteria); RL lo </a:t>
            </a:r>
            <a:r>
              <a:rPr lang="en-US" sz="2400" dirty="0" err="1">
                <a:latin typeface="Times New Roman" panose="02020603050405020304" pitchFamily="18" charset="0"/>
                <a:cs typeface="Times New Roman" panose="02020603050405020304" pitchFamily="18" charset="0"/>
              </a:rPr>
              <a:t>âu</a:t>
            </a:r>
            <a:r>
              <a:rPr lang="en-US" sz="2400" dirty="0">
                <a:latin typeface="Times New Roman" panose="02020603050405020304" pitchFamily="18" charset="0"/>
                <a:cs typeface="Times New Roman" panose="02020603050405020304" pitchFamily="18" charset="0"/>
              </a:rPr>
              <a:t>; RL </a:t>
            </a:r>
            <a:r>
              <a:rPr lang="en-US" sz="2400" dirty="0" err="1">
                <a:latin typeface="Times New Roman" panose="02020603050405020304" pitchFamily="18" charset="0"/>
                <a:cs typeface="Times New Roman" panose="02020603050405020304" pitchFamily="18" charset="0"/>
              </a:rPr>
              <a:t>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RL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ly</a:t>
            </a:r>
            <a:r>
              <a:rPr lang="en-US" sz="2400" dirty="0">
                <a:latin typeface="Times New Roman" panose="02020603050405020304" pitchFamily="18" charset="0"/>
                <a:cs typeface="Times New Roman" panose="02020603050405020304" pitchFamily="18" charset="0"/>
              </a:rPr>
              <a:t>. </a:t>
            </a:r>
          </a:p>
          <a:p>
            <a:pPr algn="just" eaLnBrk="1" hangingPunct="1">
              <a:lnSpc>
                <a:spcPct val="120000"/>
              </a:lnSpc>
              <a:defRPr/>
            </a:pPr>
            <a:r>
              <a:rPr lang="en-US" sz="2400" dirty="0">
                <a:latin typeface="Times New Roman" panose="02020603050405020304" pitchFamily="18" charset="0"/>
                <a:cs typeface="Times New Roman" panose="02020603050405020304" pitchFamily="18" charset="0"/>
              </a:rPr>
              <a:t>BN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stress; </a:t>
            </a:r>
            <a:r>
              <a:rPr lang="en-US" sz="2400" dirty="0" err="1">
                <a:latin typeface="Times New Roman" panose="02020603050405020304" pitchFamily="18" charset="0"/>
                <a:cs typeface="Times New Roman" panose="02020603050405020304" pitchFamily="18" charset="0"/>
              </a:rPr>
              <a:t>mâu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vợ</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chồng</a:t>
            </a:r>
            <a:r>
              <a:rPr lang="en-US" sz="2400" dirty="0">
                <a:latin typeface="Times New Roman" panose="02020603050405020304" pitchFamily="18" charset="0"/>
                <a:cs typeface="Times New Roman" panose="02020603050405020304" pitchFamily="18" charset="0"/>
              </a:rPr>
              <a:t>, con </a:t>
            </a:r>
            <a:r>
              <a:rPr lang="en-US" sz="2400" dirty="0" err="1">
                <a:latin typeface="Times New Roman" panose="02020603050405020304" pitchFamily="18" charset="0"/>
                <a:cs typeface="Times New Roman" panose="02020603050405020304" pitchFamily="18" charset="0"/>
              </a:rPr>
              <a:t>cái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vừa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trải</a:t>
            </a:r>
            <a:r>
              <a:rPr lang="en-US" sz="2400" dirty="0">
                <a:latin typeface="Times New Roman" panose="02020603050405020304" pitchFamily="18" charset="0"/>
                <a:cs typeface="Times New Roman" panose="02020603050405020304" pitchFamily="18" charset="0"/>
              </a:rPr>
              <a:t> qua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tưởng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vi </a:t>
            </a:r>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a:t>
            </a:r>
          </a:p>
          <a:p>
            <a:pPr marL="0" indent="0" algn="just" eaLnBrk="1" hangingPunct="1">
              <a:lnSpc>
                <a:spcPct val="120000"/>
              </a:lnSpc>
              <a:buFont typeface="Arial" panose="020B0604020202020204" pitchFamily="34" charset="0"/>
              <a:buNone/>
              <a:defRPr/>
            </a:pPr>
            <a:r>
              <a:rPr lang="en-US" sz="2400" dirty="0">
                <a:latin typeface="Times New Roman" panose="02020603050405020304" pitchFamily="18" charset="0"/>
                <a:cs typeface="Times New Roman" panose="02020603050405020304" pitchFamily="18" charset="0"/>
                <a:sym typeface="Wingdings" panose="05000000000000000000" pitchFamily="2" charset="2"/>
              </a:rPr>
              <a:t> GIỚI HẠN</a:t>
            </a:r>
            <a:endParaRPr lang="en-US" sz="2400" dirty="0">
              <a:latin typeface="Times New Roman" panose="02020603050405020304" pitchFamily="18" charset="0"/>
              <a:cs typeface="Times New Roman" panose="02020603050405020304" pitchFamily="18" charset="0"/>
            </a:endParaRPr>
          </a:p>
        </p:txBody>
      </p:sp>
      <p:sp>
        <p:nvSpPr>
          <p:cNvPr id="52230" name="Rectangle 6"/>
          <p:cNvSpPr>
            <a:spLocks noGrp="1" noChangeArrowheads="1"/>
          </p:cNvSpPr>
          <p:nvPr>
            <p:ph sz="half" idx="2"/>
          </p:nvPr>
        </p:nvSpPr>
        <p:spPr>
          <a:xfrm>
            <a:off x="7051675" y="1604963"/>
            <a:ext cx="4379913" cy="5214937"/>
          </a:xfrm>
        </p:spPr>
        <p:txBody>
          <a:bodyPr rtlCol="0">
            <a:normAutofit lnSpcReduction="10000"/>
          </a:bodyPr>
          <a:lstStyle/>
          <a:p>
            <a:pPr algn="just" eaLnBrk="1" hangingPunct="1">
              <a:lnSpc>
                <a:spcPct val="120000"/>
              </a:lnSpc>
              <a:defRPr/>
            </a:pP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&amp; </a:t>
            </a:r>
            <a:r>
              <a:rPr lang="en-US" sz="2400" dirty="0" err="1">
                <a:latin typeface="Times New Roman" panose="02020603050405020304" pitchFamily="18" charset="0"/>
                <a:cs typeface="Times New Roman" panose="02020603050405020304" pitchFamily="18" charset="0"/>
              </a:rPr>
              <a:t>bn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nặng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a:t>
            </a:r>
          </a:p>
          <a:p>
            <a:pPr algn="just" eaLnBrk="1" hangingPunct="1">
              <a:lnSpc>
                <a:spcPct val="120000"/>
              </a:lnSpc>
              <a:defRPr/>
            </a:pPr>
            <a:r>
              <a:rPr lang="en-US" sz="2400" dirty="0" err="1">
                <a:latin typeface="Times New Roman" panose="02020603050405020304" pitchFamily="18" charset="0"/>
                <a:cs typeface="Times New Roman" panose="02020603050405020304" pitchFamily="18" charset="0"/>
              </a:rPr>
              <a:t>BN</a:t>
            </a:r>
            <a:r>
              <a:rPr lang="en-US" sz="2400" dirty="0">
                <a:latin typeface="Times New Roman" panose="02020603050405020304" pitchFamily="18" charset="0"/>
                <a:cs typeface="Times New Roman" panose="02020603050405020304" pitchFamily="18" charset="0"/>
              </a:rPr>
              <a:t> &amp;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xấu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đoạn</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phẫu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bỏ</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vong</a:t>
            </a:r>
            <a:r>
              <a:rPr lang="en-US" sz="2400" dirty="0">
                <a:latin typeface="Times New Roman" panose="02020603050405020304" pitchFamily="18" charset="0"/>
                <a:cs typeface="Times New Roman" panose="02020603050405020304" pitchFamily="18" charset="0"/>
              </a:rPr>
              <a:t>)</a:t>
            </a:r>
          </a:p>
          <a:p>
            <a:pPr algn="just" eaLnBrk="1" hangingPunct="1">
              <a:lnSpc>
                <a:spcPct val="120000"/>
              </a:lnSpc>
              <a:defRPr/>
            </a:pPr>
            <a:r>
              <a:rPr lang="en-US" sz="2400" dirty="0" err="1">
                <a:latin typeface="Times New Roman" panose="02020603050405020304" pitchFamily="18" charset="0"/>
                <a:cs typeface="Times New Roman" panose="02020603050405020304" pitchFamily="18" charset="0"/>
              </a:rPr>
              <a:t>BN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viện</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vi </a:t>
            </a:r>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endParaRPr lang="en-US" sz="2400" dirty="0">
              <a:latin typeface="Times New Roman" panose="02020603050405020304" pitchFamily="18" charset="0"/>
              <a:cs typeface="Times New Roman" panose="02020603050405020304" pitchFamily="18" charset="0"/>
            </a:endParaRPr>
          </a:p>
          <a:p>
            <a:pPr algn="just" eaLnBrk="1" hangingPunct="1">
              <a:lnSpc>
                <a:spcPct val="120000"/>
              </a:lnSpc>
              <a:defRPr/>
            </a:pPr>
            <a:r>
              <a:rPr lang="en-US" sz="2400" dirty="0" err="1">
                <a:latin typeface="Times New Roman" panose="02020603050405020304" pitchFamily="18" charset="0"/>
                <a:cs typeface="Times New Roman" panose="02020603050405020304" pitchFamily="18" charset="0"/>
              </a:rPr>
              <a:t>BN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y </a:t>
            </a:r>
            <a:r>
              <a:rPr lang="en-US" sz="2400" dirty="0" err="1">
                <a:latin typeface="Times New Roman" panose="02020603050405020304" pitchFamily="18" charset="0"/>
                <a:cs typeface="Times New Roman" panose="02020603050405020304" pitchFamily="18" charset="0"/>
              </a:rPr>
              <a:t>khoa</a:t>
            </a:r>
            <a:r>
              <a:rPr lang="en-US" sz="2400" dirty="0">
                <a:latin typeface="Times New Roman" panose="02020603050405020304" pitchFamily="18" charset="0"/>
                <a:cs typeface="Times New Roman" panose="02020603050405020304" pitchFamily="18" charset="0"/>
              </a:rPr>
              <a:t>.  </a:t>
            </a:r>
          </a:p>
        </p:txBody>
      </p:sp>
      <p:sp>
        <p:nvSpPr>
          <p:cNvPr id="35845" name="Text Box 4"/>
          <p:cNvSpPr txBox="1">
            <a:spLocks noChangeArrowheads="1"/>
          </p:cNvSpPr>
          <p:nvPr/>
        </p:nvSpPr>
        <p:spPr bwMode="auto">
          <a:xfrm>
            <a:off x="5927725" y="2514600"/>
            <a:ext cx="1920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ClrTx/>
              <a:buFontTx/>
              <a:buNone/>
            </a:pPr>
            <a:endParaRPr lang="en-US" sz="1800">
              <a:latin typeface="Arial" panose="020B0604020202020204" pitchFamily="34" charset="0"/>
              <a:cs typeface="Arial" panose="020B0604020202020204" pitchFamily="34" charset="0"/>
            </a:endParaRPr>
          </a:p>
        </p:txBody>
      </p:sp>
      <p:sp>
        <p:nvSpPr>
          <p:cNvPr id="52231" name="Text Box 7"/>
          <p:cNvSpPr txBox="1">
            <a:spLocks noChangeArrowheads="1"/>
          </p:cNvSpPr>
          <p:nvPr/>
        </p:nvSpPr>
        <p:spPr bwMode="auto">
          <a:xfrm>
            <a:off x="2366963" y="1081088"/>
            <a:ext cx="2989262"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ClrTx/>
              <a:buFontTx/>
              <a:buNone/>
            </a:pPr>
            <a:r>
              <a:rPr lang="en-US" sz="2200" b="1">
                <a:solidFill>
                  <a:srgbClr val="FF6600"/>
                </a:solidFill>
                <a:latin typeface="Times New Roman" panose="02020603050405020304" pitchFamily="18" charset="0"/>
                <a:cs typeface="Times New Roman" panose="02020603050405020304" pitchFamily="18" charset="0"/>
              </a:rPr>
              <a:t>Bệnh nhân Ngoại Trú</a:t>
            </a:r>
          </a:p>
        </p:txBody>
      </p:sp>
      <p:sp>
        <p:nvSpPr>
          <p:cNvPr id="52232" name="Text Box 8"/>
          <p:cNvSpPr txBox="1">
            <a:spLocks noChangeArrowheads="1"/>
          </p:cNvSpPr>
          <p:nvPr/>
        </p:nvSpPr>
        <p:spPr bwMode="auto">
          <a:xfrm>
            <a:off x="8091488" y="1081088"/>
            <a:ext cx="2819400"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30000"/>
              </a:spcBef>
              <a:buClr>
                <a:srgbClr val="A5A5A5"/>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ct val="30000"/>
              </a:spcBef>
              <a:buClr>
                <a:srgbClr val="A5A5A5"/>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ct val="30000"/>
              </a:spcBef>
              <a:buClr>
                <a:srgbClr val="A5A5A5"/>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ct val="30000"/>
              </a:spcBef>
              <a:buClr>
                <a:srgbClr val="A5A5A5"/>
              </a:buClr>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ct val="30000"/>
              </a:spcBef>
              <a:spcAft>
                <a:spcPct val="0"/>
              </a:spcAft>
              <a:buClr>
                <a:srgbClr val="A5A5A5"/>
              </a:buClr>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ClrTx/>
              <a:buFontTx/>
              <a:buNone/>
            </a:pPr>
            <a:r>
              <a:rPr lang="en-US" sz="2200" b="1">
                <a:solidFill>
                  <a:srgbClr val="FF6600"/>
                </a:solidFill>
                <a:latin typeface="Times New Roman" panose="02020603050405020304" pitchFamily="18" charset="0"/>
                <a:cs typeface="Times New Roman" panose="02020603050405020304" pitchFamily="18" charset="0"/>
              </a:rPr>
              <a:t>Bệnh nhân Nội Trú</a:t>
            </a:r>
          </a:p>
        </p:txBody>
      </p:sp>
      <p:pic>
        <p:nvPicPr>
          <p:cNvPr id="2" name="Audio 1">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50455">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7" presetClass="entr" presetSubtype="0" fill="hold" grpId="0" nodeType="afterEffect">
                                  <p:stCondLst>
                                    <p:cond delay="0"/>
                                  </p:stCondLst>
                                  <p:iterate type="lt">
                                    <p:tmPct val="50000"/>
                                  </p:iterate>
                                  <p:childTnLst>
                                    <p:set>
                                      <p:cBhvr>
                                        <p:cTn id="9" dur="1" fill="hold">
                                          <p:stCondLst>
                                            <p:cond delay="0"/>
                                          </p:stCondLst>
                                        </p:cTn>
                                        <p:tgtEl>
                                          <p:spTgt spid="52226"/>
                                        </p:tgtEl>
                                        <p:attrNameLst>
                                          <p:attrName>style.visibility</p:attrName>
                                        </p:attrNameLst>
                                      </p:cBhvr>
                                      <p:to>
                                        <p:strVal val="visible"/>
                                      </p:to>
                                    </p:set>
                                    <p:anim calcmode="discrete" valueType="clr">
                                      <p:cBhvr override="childStyle">
                                        <p:cTn id="10" dur="80"/>
                                        <p:tgtEl>
                                          <p:spTgt spid="52226"/>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52226"/>
                                        </p:tgtEl>
                                        <p:attrNameLst>
                                          <p:attrName>fillcolor</p:attrName>
                                        </p:attrNameLst>
                                      </p:cBhvr>
                                      <p:tavLst>
                                        <p:tav tm="0">
                                          <p:val>
                                            <p:clrVal>
                                              <a:schemeClr val="accent2"/>
                                            </p:clrVal>
                                          </p:val>
                                        </p:tav>
                                        <p:tav tm="50000">
                                          <p:val>
                                            <p:clrVal>
                                              <a:schemeClr val="hlink"/>
                                            </p:clrVal>
                                          </p:val>
                                        </p:tav>
                                      </p:tavLst>
                                    </p:anim>
                                    <p:set>
                                      <p:cBhvr>
                                        <p:cTn id="12" dur="80"/>
                                        <p:tgtEl>
                                          <p:spTgt spid="52226"/>
                                        </p:tgtEl>
                                        <p:attrNameLst>
                                          <p:attrName>fill.type</p:attrName>
                                        </p:attrNameLst>
                                      </p:cBhvr>
                                      <p:to>
                                        <p:strVal val="solid"/>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52231">
                                            <p:txEl>
                                              <p:pRg st="0" end="0"/>
                                            </p:txEl>
                                          </p:spTgt>
                                        </p:tgtEl>
                                        <p:attrNameLst>
                                          <p:attrName>style.visibility</p:attrName>
                                        </p:attrNameLst>
                                      </p:cBhvr>
                                      <p:to>
                                        <p:strVal val="visible"/>
                                      </p:to>
                                    </p:set>
                                    <p:animEffect transition="in" filter="diamond(in)">
                                      <p:cBhvr>
                                        <p:cTn id="17" dur="1000"/>
                                        <p:tgtEl>
                                          <p:spTgt spid="52231">
                                            <p:txEl>
                                              <p:pRg st="0" end="0"/>
                                            </p:txEl>
                                          </p:spTgt>
                                        </p:tgtEl>
                                      </p:cBhvr>
                                    </p:animEffect>
                                  </p:childTnLst>
                                </p:cTn>
                              </p:par>
                            </p:childTnLst>
                          </p:cTn>
                        </p:par>
                        <p:par>
                          <p:cTn id="18" fill="hold" nodeType="afterGroup">
                            <p:stCondLst>
                              <p:cond delay="1000"/>
                            </p:stCondLst>
                            <p:childTnLst>
                              <p:par>
                                <p:cTn id="19" presetID="9" presetClass="entr" presetSubtype="0" fill="hold" nodeType="afterEffect">
                                  <p:stCondLst>
                                    <p:cond delay="0"/>
                                  </p:stCondLst>
                                  <p:childTnLst>
                                    <p:set>
                                      <p:cBhvr>
                                        <p:cTn id="20" dur="1" fill="hold">
                                          <p:stCondLst>
                                            <p:cond delay="0"/>
                                          </p:stCondLst>
                                        </p:cTn>
                                        <p:tgtEl>
                                          <p:spTgt spid="52229">
                                            <p:txEl>
                                              <p:pRg st="0" end="0"/>
                                            </p:txEl>
                                          </p:spTgt>
                                        </p:tgtEl>
                                        <p:attrNameLst>
                                          <p:attrName>style.visibility</p:attrName>
                                        </p:attrNameLst>
                                      </p:cBhvr>
                                      <p:to>
                                        <p:strVal val="visible"/>
                                      </p:to>
                                    </p:set>
                                    <p:animEffect transition="in" filter="dissolve">
                                      <p:cBhvr>
                                        <p:cTn id="21" dur="500"/>
                                        <p:tgtEl>
                                          <p:spTgt spid="52229">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52229">
                                            <p:txEl>
                                              <p:pRg st="1" end="1"/>
                                            </p:txEl>
                                          </p:spTgt>
                                        </p:tgtEl>
                                        <p:attrNameLst>
                                          <p:attrName>style.visibility</p:attrName>
                                        </p:attrNameLst>
                                      </p:cBhvr>
                                      <p:to>
                                        <p:strVal val="visible"/>
                                      </p:to>
                                    </p:set>
                                    <p:animEffect transition="in" filter="dissolve">
                                      <p:cBhvr>
                                        <p:cTn id="26" dur="500"/>
                                        <p:tgtEl>
                                          <p:spTgt spid="52229">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52229">
                                            <p:txEl>
                                              <p:pRg st="2" end="2"/>
                                            </p:txEl>
                                          </p:spTgt>
                                        </p:tgtEl>
                                        <p:attrNameLst>
                                          <p:attrName>style.visibility</p:attrName>
                                        </p:attrNameLst>
                                      </p:cBhvr>
                                      <p:to>
                                        <p:strVal val="visible"/>
                                      </p:to>
                                    </p:set>
                                    <p:animEffect transition="in" filter="dissolve">
                                      <p:cBhvr>
                                        <p:cTn id="31" dur="500"/>
                                        <p:tgtEl>
                                          <p:spTgt spid="52229">
                                            <p:txEl>
                                              <p:pRg st="2" end="2"/>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ntr" presetSubtype="16" fill="hold" grpId="0" nodeType="clickEffect">
                                  <p:stCondLst>
                                    <p:cond delay="0"/>
                                  </p:stCondLst>
                                  <p:childTnLst>
                                    <p:set>
                                      <p:cBhvr>
                                        <p:cTn id="35" dur="1" fill="hold">
                                          <p:stCondLst>
                                            <p:cond delay="0"/>
                                          </p:stCondLst>
                                        </p:cTn>
                                        <p:tgtEl>
                                          <p:spTgt spid="52232"/>
                                        </p:tgtEl>
                                        <p:attrNameLst>
                                          <p:attrName>style.visibility</p:attrName>
                                        </p:attrNameLst>
                                      </p:cBhvr>
                                      <p:to>
                                        <p:strVal val="visible"/>
                                      </p:to>
                                    </p:set>
                                    <p:animEffect transition="in" filter="diamond(in)">
                                      <p:cBhvr>
                                        <p:cTn id="36" dur="1000"/>
                                        <p:tgtEl>
                                          <p:spTgt spid="52232"/>
                                        </p:tgtEl>
                                      </p:cBhvr>
                                    </p:animEffect>
                                  </p:childTnLst>
                                </p:cTn>
                              </p:par>
                            </p:childTnLst>
                          </p:cTn>
                        </p:par>
                        <p:par>
                          <p:cTn id="37" fill="hold" nodeType="afterGroup">
                            <p:stCondLst>
                              <p:cond delay="1000"/>
                            </p:stCondLst>
                            <p:childTnLst>
                              <p:par>
                                <p:cTn id="38" presetID="9" presetClass="entr" presetSubtype="0" fill="hold" nodeType="afterEffect">
                                  <p:stCondLst>
                                    <p:cond delay="0"/>
                                  </p:stCondLst>
                                  <p:childTnLst>
                                    <p:set>
                                      <p:cBhvr>
                                        <p:cTn id="39" dur="1" fill="hold">
                                          <p:stCondLst>
                                            <p:cond delay="0"/>
                                          </p:stCondLst>
                                        </p:cTn>
                                        <p:tgtEl>
                                          <p:spTgt spid="52230">
                                            <p:txEl>
                                              <p:pRg st="0" end="0"/>
                                            </p:txEl>
                                          </p:spTgt>
                                        </p:tgtEl>
                                        <p:attrNameLst>
                                          <p:attrName>style.visibility</p:attrName>
                                        </p:attrNameLst>
                                      </p:cBhvr>
                                      <p:to>
                                        <p:strVal val="visible"/>
                                      </p:to>
                                    </p:set>
                                    <p:animEffect transition="in" filter="dissolve">
                                      <p:cBhvr>
                                        <p:cTn id="40" dur="500"/>
                                        <p:tgtEl>
                                          <p:spTgt spid="52230">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52230">
                                            <p:txEl>
                                              <p:pRg st="1" end="1"/>
                                            </p:txEl>
                                          </p:spTgt>
                                        </p:tgtEl>
                                        <p:attrNameLst>
                                          <p:attrName>style.visibility</p:attrName>
                                        </p:attrNameLst>
                                      </p:cBhvr>
                                      <p:to>
                                        <p:strVal val="visible"/>
                                      </p:to>
                                    </p:set>
                                    <p:animEffect transition="in" filter="dissolve">
                                      <p:cBhvr>
                                        <p:cTn id="45" dur="500"/>
                                        <p:tgtEl>
                                          <p:spTgt spid="52230">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52230">
                                            <p:txEl>
                                              <p:pRg st="2" end="2"/>
                                            </p:txEl>
                                          </p:spTgt>
                                        </p:tgtEl>
                                        <p:attrNameLst>
                                          <p:attrName>style.visibility</p:attrName>
                                        </p:attrNameLst>
                                      </p:cBhvr>
                                      <p:to>
                                        <p:strVal val="visible"/>
                                      </p:to>
                                    </p:set>
                                    <p:animEffect transition="in" filter="dissolve">
                                      <p:cBhvr>
                                        <p:cTn id="50" dur="500"/>
                                        <p:tgtEl>
                                          <p:spTgt spid="52230">
                                            <p:txEl>
                                              <p:pRg st="2" end="2"/>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52230">
                                            <p:txEl>
                                              <p:pRg st="3" end="3"/>
                                            </p:txEl>
                                          </p:spTgt>
                                        </p:tgtEl>
                                        <p:attrNameLst>
                                          <p:attrName>style.visibility</p:attrName>
                                        </p:attrNameLst>
                                      </p:cBhvr>
                                      <p:to>
                                        <p:strVal val="visible"/>
                                      </p:to>
                                    </p:set>
                                    <p:animEffect transition="in" filter="dissolve">
                                      <p:cBhvr>
                                        <p:cTn id="55" dur="500"/>
                                        <p:tgtEl>
                                          <p:spTgt spid="522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6" fill="hold" display="0">
                  <p:stCondLst>
                    <p:cond delay="indefinite"/>
                  </p:stCondLst>
                  <p:endCondLst>
                    <p:cond evt="onStopAudio" delay="0">
                      <p:tgtEl>
                        <p:sldTgt/>
                      </p:tgtEl>
                    </p:cond>
                  </p:endCondLst>
                </p:cTn>
                <p:tgtEl>
                  <p:spTgt spid="3"/>
                </p:tgtEl>
              </p:cMediaNode>
            </p:audio>
          </p:childTnLst>
        </p:cTn>
      </p:par>
    </p:tnLst>
    <p:bldLst>
      <p:bldP spid="52226" grpId="0"/>
      <p:bldP spid="522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0963" y="1497013"/>
            <a:ext cx="10515600" cy="5264150"/>
          </a:xfrm>
        </p:spPr>
        <p:txBody>
          <a:bodyPr rtlCol="0">
            <a:normAutofit lnSpcReduction="10000"/>
          </a:bodyPr>
          <a:lstStyle/>
          <a:p>
            <a:pPr eaLnBrk="1" hangingPunct="1">
              <a:lnSpc>
                <a:spcPct val="120000"/>
              </a:lnSpc>
              <a:defRPr/>
            </a:pPr>
            <a:r>
              <a:rPr lang="en-US" dirty="0" err="1" smtClean="0">
                <a:latin typeface="Times New Roman" panose="02020603050405020304" pitchFamily="18" charset="0"/>
                <a:cs typeface="Times New Roman" panose="02020603050405020304" pitchFamily="18" charset="0"/>
              </a:rPr>
              <a:t>Giúp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tỏa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cảm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tiêu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gặp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quyết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hơn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lai</a:t>
            </a:r>
            <a:r>
              <a:rPr lang="en-US" dirty="0" smtClean="0">
                <a:latin typeface="Times New Roman" panose="02020603050405020304" pitchFamily="18" charset="0"/>
                <a:cs typeface="Times New Roman" panose="02020603050405020304" pitchFamily="18" charset="0"/>
              </a:rPr>
              <a:t>.</a:t>
            </a:r>
          </a:p>
          <a:p>
            <a:pPr eaLnBrk="1" hangingPunct="1">
              <a:lnSpc>
                <a:spcPct val="120000"/>
              </a:lnSpc>
              <a:defRPr/>
            </a:pP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hiểu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chấp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Thông</a:t>
            </a:r>
            <a:r>
              <a:rPr lang="en-US" dirty="0" smtClean="0">
                <a:latin typeface="Times New Roman" panose="02020603050405020304" pitchFamily="18" charset="0"/>
                <a:cs typeface="Times New Roman" panose="02020603050405020304" pitchFamily="18" charset="0"/>
              </a:rPr>
              <a:t> qua </a:t>
            </a:r>
            <a:r>
              <a:rPr lang="en-US" dirty="0" err="1" smtClean="0">
                <a:latin typeface="Times New Roman" panose="02020603050405020304" pitchFamily="18" charset="0"/>
                <a:cs typeface="Times New Roman" panose="02020603050405020304" pitchFamily="18" charset="0"/>
              </a:rPr>
              <a:t>đó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Tôi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mạnh</a:t>
            </a:r>
            <a:r>
              <a:rPr lang="en-US" dirty="0" smtClean="0">
                <a:latin typeface="Times New Roman" panose="02020603050405020304" pitchFamily="18" charset="0"/>
                <a:cs typeface="Times New Roman" panose="02020603050405020304" pitchFamily="18" charset="0"/>
              </a:rPr>
              <a:t>, an </a:t>
            </a:r>
            <a:r>
              <a:rPr lang="en-US" dirty="0" err="1" smtClean="0">
                <a:latin typeface="Times New Roman" panose="02020603050405020304" pitchFamily="18" charset="0"/>
                <a:cs typeface="Times New Roman" panose="02020603050405020304" pitchFamily="18" charset="0"/>
              </a:rPr>
              <a:t>toàn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toàn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vẹn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Nhờ</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vậy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đầu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rắc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rối</a:t>
            </a:r>
            <a:r>
              <a:rPr lang="en-US" dirty="0" smtClean="0">
                <a:latin typeface="Times New Roman" panose="02020603050405020304" pitchFamily="18" charset="0"/>
                <a:cs typeface="Times New Roman" panose="02020603050405020304" pitchFamily="18" charset="0"/>
              </a:rPr>
              <a:t>.</a:t>
            </a:r>
          </a:p>
          <a:p>
            <a:pPr eaLnBrk="1" hangingPunct="1">
              <a:lnSpc>
                <a:spcPct val="120000"/>
              </a:lnSpc>
              <a:defRPr/>
            </a:pPr>
            <a:r>
              <a:rPr lang="en-US" dirty="0" err="1" smtClean="0">
                <a:latin typeface="Times New Roman" panose="02020603050405020304" pitchFamily="18" charset="0"/>
                <a:cs typeface="Times New Roman" panose="02020603050405020304" pitchFamily="18" charset="0"/>
              </a:rPr>
              <a:t>Giúp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chấp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hướng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chỉnh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loạn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a:t>
            </a:r>
          </a:p>
          <a:p>
            <a:pPr eaLnBrk="1" hangingPunct="1">
              <a:lnSpc>
                <a:spcPct val="120000"/>
              </a:lnSpc>
              <a:defRPr/>
            </a:pPr>
            <a:r>
              <a:rPr lang="en-US" dirty="0" err="1" smtClean="0">
                <a:latin typeface="Times New Roman" panose="02020603050405020304" pitchFamily="18" charset="0"/>
                <a:cs typeface="Times New Roman" panose="02020603050405020304" pitchFamily="18" charset="0"/>
              </a:rPr>
              <a:t>Nâng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a:t>
            </a:r>
          </a:p>
          <a:p>
            <a:pPr eaLnBrk="1" fontAlgn="auto" hangingPunct="1">
              <a:spcAft>
                <a:spcPts val="0"/>
              </a:spcAft>
              <a:buClr>
                <a:schemeClr val="accent3"/>
              </a:buClr>
              <a:defRPr/>
            </a:pPr>
            <a:endParaRPr lang="en-US" dirty="0"/>
          </a:p>
        </p:txBody>
      </p:sp>
      <p:sp>
        <p:nvSpPr>
          <p:cNvPr id="2" name="Title 1"/>
          <p:cNvSpPr>
            <a:spLocks noGrp="1"/>
          </p:cNvSpPr>
          <p:nvPr>
            <p:ph type="title"/>
          </p:nvPr>
        </p:nvSpPr>
        <p:spPr>
          <a:xfrm>
            <a:off x="838200" y="365125"/>
            <a:ext cx="10515600" cy="1131888"/>
          </a:xfrm>
        </p:spPr>
        <p:txBody>
          <a:bodyPr/>
          <a:lstStyle/>
          <a:p>
            <a:pPr algn="ctr" eaLnBrk="1" hangingPunct="1"/>
            <a:r>
              <a:rPr lang="en-US" smtClean="0">
                <a:latin typeface="Times New Roman" panose="02020603050405020304" pitchFamily="18" charset="0"/>
                <a:cs typeface="Times New Roman" panose="02020603050405020304" pitchFamily="18" charset="0"/>
              </a:rPr>
              <a:t>MỤC TIÊU TÂM LÝ TRỊ LIỆU</a:t>
            </a:r>
          </a:p>
        </p:txBody>
      </p:sp>
      <p:pic>
        <p:nvPicPr>
          <p:cNvPr id="4" name="Audio 3">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4613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amond(in)">
                                      <p:cBhvr>
                                        <p:cTn id="11" dur="20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checkerboard(across)">
                                      <p:cBhvr>
                                        <p:cTn id="16" dur="500"/>
                                        <p:tgtEl>
                                          <p:spTgt spid="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checkerboard(across)">
                                      <p:cBhvr>
                                        <p:cTn id="21" dur="500"/>
                                        <p:tgtEl>
                                          <p:spTgt spid="3">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checkerboard(across)">
                                      <p:cBhvr>
                                        <p:cTn id="26" dur="500"/>
                                        <p:tgtEl>
                                          <p:spTgt spid="3">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checkerboard(across)">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6214" y="2238703"/>
            <a:ext cx="10434145" cy="29361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rtlCol="0">
            <a:prstTxWarp prst="textDeflate">
              <a:avLst/>
            </a:prstTxWarp>
            <a:normAutofit/>
            <a:scene3d>
              <a:camera prst="orthographicFront"/>
              <a:lightRig rig="harsh" dir="t"/>
            </a:scene3d>
            <a:sp3d extrusionH="57150" prstMaterial="matte">
              <a:bevelT w="63500" h="12700" prst="riblet"/>
              <a:contourClr>
                <a:schemeClr val="bg1">
                  <a:lumMod val="65000"/>
                </a:schemeClr>
              </a:contourClr>
            </a:sp3d>
          </a:bodyPr>
          <a:lstStyle/>
          <a:p>
            <a:pPr marL="0" indent="0" algn="ctr" eaLnBrk="1" fontAlgn="auto" hangingPunct="1">
              <a:spcAft>
                <a:spcPts val="0"/>
              </a:spcAft>
              <a:buClr>
                <a:schemeClr val="accent3"/>
              </a:buClr>
              <a:buFont typeface="Arial" panose="020B0604020202020204" pitchFamily="34" charset="0"/>
              <a:buNone/>
              <a:defRPr/>
            </a:pPr>
            <a:r>
              <a:rPr lang="en-US" sz="4000" b="1" dirty="0" smtClean="0">
                <a:ln/>
                <a:solidFill>
                  <a:srgbClr val="00B0F0"/>
                </a:solidFill>
                <a:latin typeface="Times New Roman" panose="02020603050405020304" pitchFamily="18" charset="0"/>
                <a:cs typeface="Times New Roman" panose="02020603050405020304" pitchFamily="18" charset="0"/>
              </a:rPr>
              <a:t>THE END</a:t>
            </a:r>
            <a:endParaRPr lang="en-US" sz="4000" b="1" dirty="0">
              <a:ln/>
              <a:solidFill>
                <a:srgbClr val="00B0F0"/>
              </a:solidFill>
              <a:latin typeface="Times New Roman" panose="02020603050405020304" pitchFamily="18" charset="0"/>
              <a:cs typeface="Times New Roman" panose="02020603050405020304" pitchFamily="18" charset="0"/>
            </a:endParaRPr>
          </a:p>
        </p:txBody>
      </p:sp>
      <p:sp>
        <p:nvSpPr>
          <p:cNvPr id="37891" name="Title 1"/>
          <p:cNvSpPr>
            <a:spLocks noGrp="1"/>
          </p:cNvSpPr>
          <p:nvPr>
            <p:ph type="title"/>
          </p:nvPr>
        </p:nvSpPr>
        <p:spPr/>
        <p:txBody>
          <a:bodyPr/>
          <a:lstStyle/>
          <a:p>
            <a:pPr eaLnBrk="1" hangingPunct="1"/>
            <a:endParaRPr lang="en-US" smtClean="0"/>
          </a:p>
        </p:txBody>
      </p:sp>
      <p:pic>
        <p:nvPicPr>
          <p:cNvPr id="2" name="Audio 1">
            <a:hlinkClick r:id="" action="ppaction://media"/>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p:transition spd="med" advTm="2827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rcRect/>
          <a:stretch>
            <a:fillRect/>
          </a:stretch>
        </p:blipFill>
        <p:spPr>
          <a:xfrm>
            <a:off x="4711700" y="339725"/>
            <a:ext cx="7323138" cy="5729288"/>
          </a:xfrm>
        </p:spPr>
      </p:pic>
      <p:sp>
        <p:nvSpPr>
          <p:cNvPr id="2" name="Title 1"/>
          <p:cNvSpPr>
            <a:spLocks noGrp="1"/>
          </p:cNvSpPr>
          <p:nvPr>
            <p:ph type="title"/>
          </p:nvPr>
        </p:nvSpPr>
        <p:spPr>
          <a:xfrm>
            <a:off x="0" y="3117850"/>
            <a:ext cx="4481513" cy="1325563"/>
          </a:xfrm>
        </p:spPr>
        <p:txBody>
          <a:bodyPr/>
          <a:lstStyle/>
          <a:p>
            <a:pPr marL="228600" indent="-228600" eaLnBrk="1" hangingPunct="1">
              <a:lnSpc>
                <a:spcPct val="150000"/>
              </a:lnSpc>
              <a:spcBef>
                <a:spcPts val="1000"/>
              </a:spcBef>
            </a:pPr>
            <a:r>
              <a:rPr lang="en-US" sz="3000" smtClean="0">
                <a:solidFill>
                  <a:srgbClr val="000000"/>
                </a:solidFill>
                <a:latin typeface="Times New Roman" panose="02020603050405020304" pitchFamily="18" charset="0"/>
                <a:cs typeface="Times New Roman" panose="02020603050405020304" pitchFamily="18" charset="0"/>
              </a:rPr>
              <a:t>(2) Tính bình quân (thống kê – đường cong Gauss): </a:t>
            </a:r>
            <a:r>
              <a:rPr lang="vi-VN" sz="3000" smtClean="0">
                <a:solidFill>
                  <a:srgbClr val="000000"/>
                </a:solidFill>
                <a:latin typeface="Times New Roman" panose="02020603050405020304" pitchFamily="18" charset="0"/>
                <a:cs typeface="Times New Roman" panose="02020603050405020304" pitchFamily="18" charset="0"/>
              </a:rPr>
              <a:t>sự bình thường đồng hành với tính phổ biến, phù hợp với đại đa số, thiểu số lệch ra khỏi nhóm bình quân được xem là bất bình thường/ khác thường/ bệnh lý.</a:t>
            </a:r>
            <a:r>
              <a:rPr lang="en-US" sz="3000" smtClean="0">
                <a:solidFill>
                  <a:srgbClr val="000000"/>
                </a:solidFill>
                <a:latin typeface="Times New Roman" panose="02020603050405020304" pitchFamily="18" charset="0"/>
                <a:cs typeface="Times New Roman" panose="02020603050405020304" pitchFamily="18" charset="0"/>
              </a:rPr>
              <a:t/>
            </a:r>
            <a:br>
              <a:rPr lang="en-US" sz="3000" smtClean="0">
                <a:solidFill>
                  <a:srgbClr val="000000"/>
                </a:solidFill>
                <a:latin typeface="Times New Roman" panose="02020603050405020304" pitchFamily="18" charset="0"/>
                <a:cs typeface="Times New Roman" panose="02020603050405020304" pitchFamily="18" charset="0"/>
              </a:rPr>
            </a:br>
            <a:endParaRPr lang="en-US" sz="3000" smtClean="0"/>
          </a:p>
        </p:txBody>
      </p:sp>
      <p:pic>
        <p:nvPicPr>
          <p:cNvPr id="3" name="Audio 2">
            <a:hlinkClick r:id="" action="ppaction://media"/>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p:transition spd="med" advTm="6939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eaLnBrk="1" hangingPunct="1">
              <a:lnSpc>
                <a:spcPct val="150000"/>
              </a:lnSpc>
              <a:buFont typeface="Arial" panose="020B0604020202020204" pitchFamily="34" charset="0"/>
              <a:buNone/>
            </a:pPr>
            <a:r>
              <a:rPr lang="en-US" smtClean="0">
                <a:latin typeface="Times New Roman" panose="02020603050405020304" pitchFamily="18" charset="0"/>
                <a:cs typeface="Times New Roman" panose="02020603050405020304" pitchFamily="18" charset="0"/>
              </a:rPr>
              <a:t>(3) Tính thích ứng (sự linh hoạt, mềm dẻo)</a:t>
            </a:r>
            <a:r>
              <a:rPr lang="en-US" smtClean="0"/>
              <a:t> : </a:t>
            </a:r>
            <a:r>
              <a:rPr lang="en-US" smtClean="0">
                <a:latin typeface="Times New Roman" panose="02020603050405020304" pitchFamily="18" charset="0"/>
                <a:cs typeface="Calibri" panose="020F0502020204030204" pitchFamily="34" charset="0"/>
              </a:rPr>
              <a:t>sự bình thường nằm trong việc đáp ứng linh hoạt đối với các tình huống. Tất cả những đáp ứng máy móc, thiếu linh hoạt và lặp đi lặp lại đề phải xem xét về tính bất thường của chúng.</a:t>
            </a:r>
            <a:endParaRPr lang="en-US" smtClean="0">
              <a:latin typeface="Times New Roman" panose="02020603050405020304" pitchFamily="18" charset="0"/>
              <a:cs typeface="Times New Roman" panose="02020603050405020304" pitchFamily="18" charset="0"/>
            </a:endParaRPr>
          </a:p>
        </p:txBody>
      </p:sp>
      <p:sp>
        <p:nvSpPr>
          <p:cNvPr id="6147" name="Title 1"/>
          <p:cNvSpPr>
            <a:spLocks noGrp="1"/>
          </p:cNvSpPr>
          <p:nvPr>
            <p:ph type="title"/>
          </p:nvPr>
        </p:nvSpPr>
        <p:spPr/>
        <p:txBody>
          <a:bodyPr/>
          <a:lstStyle/>
          <a:p>
            <a:pPr eaLnBrk="1" hangingPunct="1"/>
            <a:endParaRPr lang="en-US" smtClean="0"/>
          </a:p>
        </p:txBody>
      </p:sp>
      <p:pic>
        <p:nvPicPr>
          <p:cNvPr id="2" name="Audio 1">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2002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4" presetClass="entr" presetSubtype="1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6788" y="1690688"/>
            <a:ext cx="11225212" cy="4899025"/>
          </a:xfrm>
        </p:spPr>
        <p:txBody>
          <a:bodyPr rtlCol="0">
            <a:normAutofit fontScale="85000" lnSpcReduction="10000"/>
          </a:bodyPr>
          <a:lstStyle/>
          <a:p>
            <a:pPr marL="0" indent="0" eaLnBrk="1" fontAlgn="auto" hangingPunct="1">
              <a:lnSpc>
                <a:spcPct val="150000"/>
              </a:lnSpc>
              <a:spcAft>
                <a:spcPts val="0"/>
              </a:spcAft>
              <a:buClr>
                <a:schemeClr val="accent3"/>
              </a:buClr>
              <a:buFont typeface="Arial" panose="020B0604020202020204" pitchFamily="34" charset="0"/>
              <a:buNone/>
              <a:defRPr/>
            </a:pP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bằng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hưởng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quyền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sau</a:t>
            </a:r>
            <a:r>
              <a:rPr lang="en-US" dirty="0" smtClean="0">
                <a:latin typeface="Times New Roman" panose="02020603050405020304" pitchFamily="18" charset="0"/>
                <a:cs typeface="Times New Roman" panose="02020603050405020304" pitchFamily="18" charset="0"/>
              </a:rPr>
              <a:t>:</a:t>
            </a:r>
          </a:p>
          <a:p>
            <a:pPr eaLnBrk="1" fontAlgn="auto" hangingPunct="1">
              <a:lnSpc>
                <a:spcPct val="150000"/>
              </a:lnSpc>
              <a:spcAft>
                <a:spcPts val="0"/>
              </a:spcAft>
              <a:buClr>
                <a:schemeClr val="accent3"/>
              </a:buClr>
              <a:defRPr/>
            </a:pP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tôn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trọng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giữ</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phẩm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p>
          <a:p>
            <a:pPr eaLnBrk="1" fontAlgn="auto" hangingPunct="1">
              <a:lnSpc>
                <a:spcPct val="150000"/>
              </a:lnSpc>
              <a:spcAft>
                <a:spcPts val="0"/>
              </a:spcAft>
              <a:buClr>
                <a:schemeClr val="accent3"/>
              </a:buClr>
              <a:defRPr/>
            </a:pP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thông</a:t>
            </a:r>
            <a:r>
              <a:rPr lang="en-US" dirty="0" smtClean="0">
                <a:latin typeface="Times New Roman" panose="02020603050405020304" pitchFamily="18" charset="0"/>
                <a:cs typeface="Times New Roman" panose="02020603050405020304" pitchFamily="18" charset="0"/>
              </a:rPr>
              <a:t> tin </a:t>
            </a:r>
            <a:r>
              <a:rPr lang="en-US" dirty="0" err="1" smtClean="0">
                <a:latin typeface="Times New Roman" panose="02020603050405020304" pitchFamily="18" charset="0"/>
                <a:cs typeface="Times New Roman" panose="02020603050405020304" pitchFamily="18" charset="0"/>
              </a:rPr>
              <a:t>riêng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a:t>
            </a:r>
            <a:endParaRPr lang="en-US" dirty="0" smtClean="0">
              <a:latin typeface="Times New Roman" panose="02020603050405020304" pitchFamily="18" charset="0"/>
              <a:cs typeface="Times New Roman" panose="02020603050405020304" pitchFamily="18" charset="0"/>
            </a:endParaRPr>
          </a:p>
          <a:p>
            <a:pPr eaLnBrk="1" fontAlgn="auto" hangingPunct="1">
              <a:lnSpc>
                <a:spcPct val="150000"/>
              </a:lnSpc>
              <a:spcAft>
                <a:spcPts val="0"/>
              </a:spcAft>
              <a:buClr>
                <a:schemeClr val="accent3"/>
              </a:buClr>
              <a:defRPr/>
            </a:pP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dịch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vụ</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hợp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nền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hóa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tuổi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mình</a:t>
            </a:r>
            <a:endParaRPr lang="en-US" dirty="0" smtClean="0">
              <a:latin typeface="Times New Roman" panose="02020603050405020304" pitchFamily="18" charset="0"/>
              <a:cs typeface="Times New Roman" panose="02020603050405020304" pitchFamily="18" charset="0"/>
            </a:endParaRPr>
          </a:p>
          <a:p>
            <a:pPr eaLnBrk="1" fontAlgn="auto" hangingPunct="1">
              <a:lnSpc>
                <a:spcPct val="150000"/>
              </a:lnSpc>
              <a:spcAft>
                <a:spcPts val="0"/>
              </a:spcAft>
              <a:buClr>
                <a:schemeClr val="accent3"/>
              </a:buClr>
              <a:defRPr/>
            </a:pP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quyền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hiểu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a:t>
            </a:r>
          </a:p>
          <a:p>
            <a:pPr eaLnBrk="1" fontAlgn="auto" hangingPunct="1">
              <a:lnSpc>
                <a:spcPct val="150000"/>
              </a:lnSpc>
              <a:spcAft>
                <a:spcPts val="0"/>
              </a:spcAft>
              <a:buClr>
                <a:schemeClr val="accent3"/>
              </a:buClr>
              <a:defRPr/>
            </a:pP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chăm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sóc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biệt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xử</a:t>
            </a:r>
            <a:r>
              <a:rPr lang="en-US" dirty="0" smtClean="0">
                <a:latin typeface="Times New Roman" panose="02020603050405020304" pitchFamily="18" charset="0"/>
                <a:cs typeface="Times New Roman" panose="02020603050405020304" pitchFamily="18" charset="0"/>
              </a:rPr>
              <a:t> do </a:t>
            </a:r>
            <a:r>
              <a:rPr lang="en-US" dirty="0" err="1" smtClean="0">
                <a:latin typeface="Times New Roman" panose="02020603050405020304" pitchFamily="18" charset="0"/>
                <a:cs typeface="Times New Roman" panose="02020603050405020304" pitchFamily="18" charset="0"/>
              </a:rPr>
              <a:t>tuổi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tộc</a:t>
            </a:r>
            <a:r>
              <a:rPr lang="en-US" dirty="0" smtClean="0">
                <a:latin typeface="Times New Roman" panose="02020603050405020304" pitchFamily="18" charset="0"/>
                <a:cs typeface="Times New Roman" panose="02020603050405020304" pitchFamily="18" charset="0"/>
              </a:rPr>
              <a:t>, hay </a:t>
            </a:r>
            <a:r>
              <a:rPr lang="en-US" dirty="0" err="1" smtClean="0">
                <a:latin typeface="Times New Roman" panose="02020603050405020304" pitchFamily="18" charset="0"/>
                <a:cs typeface="Times New Roman" panose="02020603050405020304" pitchFamily="18" charset="0"/>
              </a:rPr>
              <a:t>loại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bệnh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mắc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phải</a:t>
            </a:r>
            <a:endParaRPr lang="en-US" dirty="0" smtClean="0">
              <a:latin typeface="Times New Roman" panose="02020603050405020304" pitchFamily="18" charset="0"/>
              <a:cs typeface="Times New Roman" panose="02020603050405020304" pitchFamily="18" charset="0"/>
            </a:endParaRPr>
          </a:p>
          <a:p>
            <a:pPr marL="0" indent="0" eaLnBrk="1" fontAlgn="auto" hangingPunct="1">
              <a:lnSpc>
                <a:spcPct val="150000"/>
              </a:lnSpc>
              <a:spcAft>
                <a:spcPts val="0"/>
              </a:spcAft>
              <a:buClr>
                <a:schemeClr val="accent3"/>
              </a:buClr>
              <a:buFont typeface="Arial" panose="020B0604020202020204" pitchFamily="34" charset="0"/>
              <a:buNone/>
              <a:defRPr/>
            </a:pPr>
            <a:r>
              <a:rPr lang="en-US" dirty="0" smtClean="0">
                <a:latin typeface="Times New Roman" panose="02020603050405020304" pitchFamily="18" charset="0"/>
                <a:cs typeface="Times New Roman" panose="02020603050405020304" pitchFamily="18" charset="0"/>
              </a:rPr>
              <a:t>…v…v….</a:t>
            </a:r>
          </a:p>
        </p:txBody>
      </p:sp>
      <p:sp>
        <p:nvSpPr>
          <p:cNvPr id="2" name="Title 1"/>
          <p:cNvSpPr>
            <a:spLocks noGrp="1"/>
          </p:cNvSpPr>
          <p:nvPr>
            <p:ph type="title"/>
          </p:nvPr>
        </p:nvSpPr>
        <p:spPr>
          <a:xfrm>
            <a:off x="2324100" y="365125"/>
            <a:ext cx="9752013" cy="1325563"/>
          </a:xfrm>
        </p:spPr>
        <p:txBody>
          <a:bodyPr/>
          <a:lstStyle/>
          <a:p>
            <a:pPr algn="ctr" eaLnBrk="1" hangingPunct="1"/>
            <a:r>
              <a:rPr lang="en-US" sz="4000" smtClean="0">
                <a:latin typeface="Times New Roman" panose="02020603050405020304" pitchFamily="18" charset="0"/>
                <a:cs typeface="Times New Roman" panose="02020603050405020304" pitchFamily="18" charset="0"/>
              </a:rPr>
              <a:t>MẮC BỆNH – ĐIỀU TRỊ (QUYỀN CỦA BN)</a:t>
            </a:r>
          </a:p>
        </p:txBody>
      </p:sp>
      <p:pic>
        <p:nvPicPr>
          <p:cNvPr id="4" name="Audio 3">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5248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21" presetClass="entr" presetSubtype="1"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wheel(1)">
                                      <p:cBhvr>
                                        <p:cTn id="29" dur="2000"/>
                                        <p:tgtEl>
                                          <p:spTgt spid="3">
                                            <p:txEl>
                                              <p:pRg st="0" end="0"/>
                                            </p:txEl>
                                          </p:spTgt>
                                        </p:tgtEl>
                                      </p:cBhvr>
                                    </p:animEffect>
                                  </p:childTnLst>
                                </p:cTn>
                              </p:par>
                              <p:par>
                                <p:cTn id="30" presetID="21" presetClass="entr" presetSubtype="1" fill="hold" nodeType="with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heel(1)">
                                      <p:cBhvr>
                                        <p:cTn id="32" dur="2000"/>
                                        <p:tgtEl>
                                          <p:spTgt spid="3">
                                            <p:txEl>
                                              <p:pRg st="1" end="1"/>
                                            </p:txEl>
                                          </p:spTgt>
                                        </p:tgtEl>
                                      </p:cBhvr>
                                    </p:animEffect>
                                  </p:childTnLst>
                                </p:cTn>
                              </p:par>
                              <p:par>
                                <p:cTn id="33" presetID="21" presetClass="entr" presetSubtype="1"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wheel(1)">
                                      <p:cBhvr>
                                        <p:cTn id="35" dur="2000"/>
                                        <p:tgtEl>
                                          <p:spTgt spid="3">
                                            <p:txEl>
                                              <p:pRg st="2" end="2"/>
                                            </p:txEl>
                                          </p:spTgt>
                                        </p:tgtEl>
                                      </p:cBhvr>
                                    </p:animEffect>
                                  </p:childTnLst>
                                </p:cTn>
                              </p:par>
                              <p:par>
                                <p:cTn id="36" presetID="21" presetClass="entr" presetSubtype="1" fill="hold" nodeType="with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wheel(1)">
                                      <p:cBhvr>
                                        <p:cTn id="38" dur="2000"/>
                                        <p:tgtEl>
                                          <p:spTgt spid="3">
                                            <p:txEl>
                                              <p:pRg st="3" end="3"/>
                                            </p:txEl>
                                          </p:spTgt>
                                        </p:tgtEl>
                                      </p:cBhvr>
                                    </p:animEffect>
                                  </p:childTnLst>
                                </p:cTn>
                              </p:par>
                              <p:par>
                                <p:cTn id="39" presetID="21" presetClass="entr" presetSubtype="1"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wheel(1)">
                                      <p:cBhvr>
                                        <p:cTn id="41" dur="2000"/>
                                        <p:tgtEl>
                                          <p:spTgt spid="3">
                                            <p:txEl>
                                              <p:pRg st="4" end="4"/>
                                            </p:txEl>
                                          </p:spTgt>
                                        </p:tgtEl>
                                      </p:cBhvr>
                                    </p:animEffect>
                                  </p:childTnLst>
                                </p:cTn>
                              </p:par>
                              <p:par>
                                <p:cTn id="42" presetID="21" presetClass="entr" presetSubtype="1"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heel(1)">
                                      <p:cBhvr>
                                        <p:cTn id="44" dur="2000"/>
                                        <p:tgtEl>
                                          <p:spTgt spid="3">
                                            <p:txEl>
                                              <p:pRg st="5" end="5"/>
                                            </p:txEl>
                                          </p:spTgt>
                                        </p:tgtEl>
                                      </p:cBhvr>
                                    </p:animEffect>
                                  </p:childTnLst>
                                </p:cTn>
                              </p:par>
                              <p:par>
                                <p:cTn id="45" presetID="21" presetClass="entr" presetSubtype="1"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wheel(1)">
                                      <p:cBhvr>
                                        <p:cTn id="4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4413" y="1690688"/>
            <a:ext cx="10983912" cy="4899025"/>
          </a:xfrm>
        </p:spPr>
        <p:txBody>
          <a:bodyPr rtlCol="0">
            <a:normAutofit fontScale="92500"/>
          </a:bodyPr>
          <a:lstStyle/>
          <a:p>
            <a:pPr marL="0" indent="0" algn="just" eaLnBrk="1" fontAlgn="auto" hangingPunct="1">
              <a:lnSpc>
                <a:spcPct val="150000"/>
              </a:lnSpc>
              <a:spcAft>
                <a:spcPts val="0"/>
              </a:spcAft>
              <a:buClr>
                <a:schemeClr val="accent3"/>
              </a:buClr>
              <a:buFont typeface="Arial" panose="020B0604020202020204" pitchFamily="34" charset="0"/>
              <a:buNone/>
              <a:defRPr/>
            </a:pPr>
            <a:r>
              <a:rPr lang="vi-VN" dirty="0" smtClean="0">
                <a:latin typeface="Times New Roman" panose="02020603050405020304" pitchFamily="18" charset="0"/>
                <a:cs typeface="Times New Roman" panose="02020603050405020304" pitchFamily="18" charset="0"/>
              </a:rPr>
              <a:t>Goffman đã mô tả sự kỳ thị biểu hiện là có những thuộc tính bị quy cho là xấu xa và không được toàn bộ xã hội chấp nhận mà bị loại trừ. </a:t>
            </a:r>
            <a:endParaRPr lang="en-US" dirty="0" smtClean="0">
              <a:latin typeface="Times New Roman" panose="02020603050405020304" pitchFamily="18" charset="0"/>
              <a:cs typeface="Times New Roman" panose="02020603050405020304" pitchFamily="18" charset="0"/>
            </a:endParaRPr>
          </a:p>
          <a:p>
            <a:pPr marL="0" indent="0" algn="just" eaLnBrk="1" fontAlgn="auto" hangingPunct="1">
              <a:lnSpc>
                <a:spcPct val="150000"/>
              </a:lnSpc>
              <a:spcAft>
                <a:spcPts val="0"/>
              </a:spcAft>
              <a:buClr>
                <a:schemeClr val="accent3"/>
              </a:buClr>
              <a:buFont typeface="Arial" panose="020B0604020202020204" pitchFamily="34" charset="0"/>
              <a:buNone/>
              <a:defRPr/>
            </a:pPr>
            <a:r>
              <a:rPr lang="vi-VN" dirty="0" smtClean="0">
                <a:latin typeface="Times New Roman" panose="02020603050405020304" pitchFamily="18" charset="0"/>
                <a:cs typeface="Times New Roman" panose="02020603050405020304" pitchFamily="18" charset="0"/>
              </a:rPr>
              <a:t>Trong hầu hết tất cả những xã hội luôn có những nhóm cá nhân bị phê phán, bị kỳ thị. Sự kỳ thị là một đặc tính trong xã hội, vì nó liên quan đến sự chối bỏ trong xã hội, sự cô lập/ cách ly (separation), sự dán nhãn (labeling), rập khuôn (stereotyping), làm giảm giá trị (mất vị thế) và phân biệt đối xử (Crocker et al., 1998; Goffman et al., 1998; Jones et al., 1985).</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sym typeface="Wingdings" panose="05000000000000000000" pitchFamily="2" charset="2"/>
                <a:hlinkClick r:id="rId5" action="ppaction://hlinkfile"/>
              </a:rPr>
              <a:t></a:t>
            </a:r>
            <a:endParaRPr lang="en-US" dirty="0" smtClean="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lstStyle/>
          <a:p>
            <a:pPr algn="ctr" eaLnBrk="1" hangingPunct="1"/>
            <a:r>
              <a:rPr lang="en-US" smtClean="0">
                <a:latin typeface="Times New Roman" panose="02020603050405020304" pitchFamily="18" charset="0"/>
                <a:cs typeface="Times New Roman" panose="02020603050405020304" pitchFamily="18" charset="0"/>
              </a:rPr>
              <a:t>BỆNH TÂM THẦN VÀ SỰ KỲ THỊ</a:t>
            </a:r>
          </a:p>
        </p:txBody>
      </p:sp>
      <p:pic>
        <p:nvPicPr>
          <p:cNvPr id="4" name="Audio 3">
            <a:hlinkClick r:id="" action="ppaction://media"/>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p:transition spd="med" advTm="202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0.70"/>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1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8" dur="500"/>
                                        <p:tgtEl>
                                          <p:spTgt spid="3">
                                            <p:txEl>
                                              <p:pRg st="0" end="0"/>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a:bodyPr>
          <a:lstStyle/>
          <a:p>
            <a:pPr marL="0" indent="0" eaLnBrk="1" fontAlgn="auto" hangingPunct="1">
              <a:lnSpc>
                <a:spcPct val="150000"/>
              </a:lnSpc>
              <a:spcAft>
                <a:spcPts val="0"/>
              </a:spcAft>
              <a:buClr>
                <a:schemeClr val="accent3"/>
              </a:buClr>
              <a:buFont typeface="Arial" panose="020B0604020202020204" pitchFamily="34" charset="0"/>
              <a:buNone/>
              <a:defRPr/>
            </a:pPr>
            <a:r>
              <a:rPr lang="en-US" sz="4000" dirty="0" err="1" smtClean="0">
                <a:latin typeface="Times New Roman" panose="02020603050405020304" pitchFamily="18" charset="0"/>
                <a:cs typeface="Times New Roman" panose="02020603050405020304" pitchFamily="18" charset="0"/>
              </a:rPr>
              <a:t>Sự</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kỳ</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thị</a:t>
            </a:r>
            <a:r>
              <a:rPr lang="en-US" sz="4000" dirty="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hướng</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đến</a:t>
            </a:r>
            <a:r>
              <a:rPr lang="en-US" sz="4000" dirty="0" smtClean="0">
                <a:latin typeface="Times New Roman" panose="02020603050405020304" pitchFamily="18" charset="0"/>
                <a:cs typeface="Times New Roman" panose="02020603050405020304" pitchFamily="18" charset="0"/>
              </a:rPr>
              <a:t>:</a:t>
            </a:r>
          </a:p>
          <a:p>
            <a:pPr eaLnBrk="1" fontAlgn="auto" hangingPunct="1">
              <a:lnSpc>
                <a:spcPct val="150000"/>
              </a:lnSpc>
              <a:spcAft>
                <a:spcPts val="0"/>
              </a:spcAft>
              <a:buClr>
                <a:schemeClr val="accent3"/>
              </a:buClr>
              <a:defRPr/>
            </a:pPr>
            <a:r>
              <a:rPr lang="en-US" sz="4000" dirty="0" err="1" smtClean="0">
                <a:latin typeface="Times New Roman" panose="02020603050405020304" pitchFamily="18" charset="0"/>
                <a:cs typeface="Times New Roman" panose="02020603050405020304" pitchFamily="18" charset="0"/>
              </a:rPr>
              <a:t>bệnh</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nhân</a:t>
            </a:r>
            <a:r>
              <a:rPr lang="en-US" sz="4000" dirty="0" smtClean="0">
                <a:latin typeface="Times New Roman" panose="02020603050405020304" pitchFamily="18" charset="0"/>
                <a:cs typeface="Times New Roman" panose="02020603050405020304" pitchFamily="18" charset="0"/>
              </a:rPr>
              <a:t> </a:t>
            </a:r>
          </a:p>
          <a:p>
            <a:pPr eaLnBrk="1" fontAlgn="auto" hangingPunct="1">
              <a:lnSpc>
                <a:spcPct val="150000"/>
              </a:lnSpc>
              <a:spcAft>
                <a:spcPts val="0"/>
              </a:spcAft>
              <a:buClr>
                <a:schemeClr val="accent3"/>
              </a:buClr>
              <a:defRPr/>
            </a:pPr>
            <a:r>
              <a:rPr lang="en-US" sz="4000" dirty="0" err="1" smtClean="0">
                <a:latin typeface="Times New Roman" panose="02020603050405020304" pitchFamily="18" charset="0"/>
                <a:cs typeface="Times New Roman" panose="02020603050405020304" pitchFamily="18" charset="0"/>
              </a:rPr>
              <a:t>gia</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đình</a:t>
            </a:r>
            <a:r>
              <a:rPr lang="en-US" sz="4000" dirty="0" smtClean="0">
                <a:latin typeface="Times New Roman" panose="02020603050405020304" pitchFamily="18" charset="0"/>
                <a:cs typeface="Times New Roman" panose="02020603050405020304" pitchFamily="18" charset="0"/>
              </a:rPr>
              <a:t> </a:t>
            </a:r>
          </a:p>
          <a:p>
            <a:pPr eaLnBrk="1" fontAlgn="auto" hangingPunct="1">
              <a:lnSpc>
                <a:spcPct val="150000"/>
              </a:lnSpc>
              <a:spcAft>
                <a:spcPts val="0"/>
              </a:spcAft>
              <a:buClr>
                <a:schemeClr val="accent3"/>
              </a:buClr>
              <a:defRPr/>
            </a:pPr>
            <a:r>
              <a:rPr lang="en-US" sz="4000" dirty="0" err="1" smtClean="0">
                <a:latin typeface="Times New Roman" panose="02020603050405020304" pitchFamily="18" charset="0"/>
                <a:cs typeface="Times New Roman" panose="02020603050405020304" pitchFamily="18" charset="0"/>
              </a:rPr>
              <a:t>và</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đội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ngũ</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chăm</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sóc</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sức</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khỏe</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tâm</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thần</a:t>
            </a:r>
            <a:endParaRPr lang="en-US" sz="4000" dirty="0">
              <a:latin typeface="Times New Roman" panose="02020603050405020304" pitchFamily="18" charset="0"/>
              <a:cs typeface="Times New Roman" panose="02020603050405020304" pitchFamily="18" charset="0"/>
            </a:endParaRPr>
          </a:p>
        </p:txBody>
      </p:sp>
      <p:sp>
        <p:nvSpPr>
          <p:cNvPr id="9219" name="Title 1"/>
          <p:cNvSpPr>
            <a:spLocks noGrp="1"/>
          </p:cNvSpPr>
          <p:nvPr>
            <p:ph type="title"/>
          </p:nvPr>
        </p:nvSpPr>
        <p:spPr/>
        <p:txBody>
          <a:bodyPr/>
          <a:lstStyle/>
          <a:p>
            <a:pPr algn="ctr" eaLnBrk="1" hangingPunct="1"/>
            <a:r>
              <a:rPr lang="en-US" smtClean="0">
                <a:latin typeface="Times New Roman" panose="02020603050405020304" pitchFamily="18" charset="0"/>
                <a:cs typeface="Times New Roman" panose="02020603050405020304" pitchFamily="18" charset="0"/>
              </a:rPr>
              <a:t>BỆNH TÂM THẦN VÀ SỰ KỲ THỊ</a:t>
            </a:r>
            <a:endParaRPr lang="en-US" smtClean="0"/>
          </a:p>
        </p:txBody>
      </p:sp>
      <p:pic>
        <p:nvPicPr>
          <p:cNvPr id="2" name="Audio 1">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13256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down)">
                                      <p:cBhvr>
                                        <p:cTn id="27" dur="580">
                                          <p:stCondLst>
                                            <p:cond delay="0"/>
                                          </p:stCondLst>
                                        </p:cTn>
                                        <p:tgtEl>
                                          <p:spTgt spid="3">
                                            <p:txEl>
                                              <p:pRg st="1" end="1"/>
                                            </p:txEl>
                                          </p:spTgt>
                                        </p:tgtEl>
                                      </p:cBhvr>
                                    </p:animEffect>
                                    <p:anim calcmode="lin" valueType="num">
                                      <p:cBhvr>
                                        <p:cTn id="2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1" end="1"/>
                                            </p:txEl>
                                          </p:spTgt>
                                        </p:tgtEl>
                                      </p:cBhvr>
                                      <p:to x="100000" y="60000"/>
                                    </p:animScale>
                                    <p:animScale>
                                      <p:cBhvr>
                                        <p:cTn id="34" dur="166" decel="50000">
                                          <p:stCondLst>
                                            <p:cond delay="676"/>
                                          </p:stCondLst>
                                        </p:cTn>
                                        <p:tgtEl>
                                          <p:spTgt spid="3">
                                            <p:txEl>
                                              <p:pRg st="1" end="1"/>
                                            </p:txEl>
                                          </p:spTgt>
                                        </p:tgtEl>
                                      </p:cBhvr>
                                      <p:to x="100000" y="100000"/>
                                    </p:animScale>
                                    <p:animScale>
                                      <p:cBhvr>
                                        <p:cTn id="35" dur="26">
                                          <p:stCondLst>
                                            <p:cond delay="1312"/>
                                          </p:stCondLst>
                                        </p:cTn>
                                        <p:tgtEl>
                                          <p:spTgt spid="3">
                                            <p:txEl>
                                              <p:pRg st="1" end="1"/>
                                            </p:txEl>
                                          </p:spTgt>
                                        </p:tgtEl>
                                      </p:cBhvr>
                                      <p:to x="100000" y="80000"/>
                                    </p:animScale>
                                    <p:animScale>
                                      <p:cBhvr>
                                        <p:cTn id="36" dur="166" decel="50000">
                                          <p:stCondLst>
                                            <p:cond delay="1338"/>
                                          </p:stCondLst>
                                        </p:cTn>
                                        <p:tgtEl>
                                          <p:spTgt spid="3">
                                            <p:txEl>
                                              <p:pRg st="1" end="1"/>
                                            </p:txEl>
                                          </p:spTgt>
                                        </p:tgtEl>
                                      </p:cBhvr>
                                      <p:to x="100000" y="100000"/>
                                    </p:animScale>
                                    <p:animScale>
                                      <p:cBhvr>
                                        <p:cTn id="37" dur="26">
                                          <p:stCondLst>
                                            <p:cond delay="1642"/>
                                          </p:stCondLst>
                                        </p:cTn>
                                        <p:tgtEl>
                                          <p:spTgt spid="3">
                                            <p:txEl>
                                              <p:pRg st="1" end="1"/>
                                            </p:txEl>
                                          </p:spTgt>
                                        </p:tgtEl>
                                      </p:cBhvr>
                                      <p:to x="100000" y="90000"/>
                                    </p:animScale>
                                    <p:animScale>
                                      <p:cBhvr>
                                        <p:cTn id="38" dur="166" decel="50000">
                                          <p:stCondLst>
                                            <p:cond delay="1668"/>
                                          </p:stCondLst>
                                        </p:cTn>
                                        <p:tgtEl>
                                          <p:spTgt spid="3">
                                            <p:txEl>
                                              <p:pRg st="1" end="1"/>
                                            </p:txEl>
                                          </p:spTgt>
                                        </p:tgtEl>
                                      </p:cBhvr>
                                      <p:to x="100000" y="100000"/>
                                    </p:animScale>
                                    <p:animScale>
                                      <p:cBhvr>
                                        <p:cTn id="39" dur="26">
                                          <p:stCondLst>
                                            <p:cond delay="1808"/>
                                          </p:stCondLst>
                                        </p:cTn>
                                        <p:tgtEl>
                                          <p:spTgt spid="3">
                                            <p:txEl>
                                              <p:pRg st="1" end="1"/>
                                            </p:txEl>
                                          </p:spTgt>
                                        </p:tgtEl>
                                      </p:cBhvr>
                                      <p:to x="100000" y="95000"/>
                                    </p:animScale>
                                    <p:animScale>
                                      <p:cBhvr>
                                        <p:cTn id="40" dur="166" decel="50000">
                                          <p:stCondLst>
                                            <p:cond delay="1834"/>
                                          </p:stCondLst>
                                        </p:cTn>
                                        <p:tgtEl>
                                          <p:spTgt spid="3">
                                            <p:txEl>
                                              <p:pRg st="1" end="1"/>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animEffect transition="in" filter="wipe(down)">
                                      <p:cBhvr>
                                        <p:cTn id="59" dur="580">
                                          <p:stCondLst>
                                            <p:cond delay="0"/>
                                          </p:stCondLst>
                                        </p:cTn>
                                        <p:tgtEl>
                                          <p:spTgt spid="3">
                                            <p:txEl>
                                              <p:pRg st="3" end="3"/>
                                            </p:txEl>
                                          </p:spTgt>
                                        </p:tgtEl>
                                      </p:cBhvr>
                                    </p:animEffect>
                                    <p:anim calcmode="lin" valueType="num">
                                      <p:cBhvr>
                                        <p:cTn id="6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3" end="3"/>
                                            </p:txEl>
                                          </p:spTgt>
                                        </p:tgtEl>
                                      </p:cBhvr>
                                      <p:to x="100000" y="60000"/>
                                    </p:animScale>
                                    <p:animScale>
                                      <p:cBhvr>
                                        <p:cTn id="66" dur="166" decel="50000">
                                          <p:stCondLst>
                                            <p:cond delay="676"/>
                                          </p:stCondLst>
                                        </p:cTn>
                                        <p:tgtEl>
                                          <p:spTgt spid="3">
                                            <p:txEl>
                                              <p:pRg st="3" end="3"/>
                                            </p:txEl>
                                          </p:spTgt>
                                        </p:tgtEl>
                                      </p:cBhvr>
                                      <p:to x="100000" y="100000"/>
                                    </p:animScale>
                                    <p:animScale>
                                      <p:cBhvr>
                                        <p:cTn id="67" dur="26">
                                          <p:stCondLst>
                                            <p:cond delay="1312"/>
                                          </p:stCondLst>
                                        </p:cTn>
                                        <p:tgtEl>
                                          <p:spTgt spid="3">
                                            <p:txEl>
                                              <p:pRg st="3" end="3"/>
                                            </p:txEl>
                                          </p:spTgt>
                                        </p:tgtEl>
                                      </p:cBhvr>
                                      <p:to x="100000" y="80000"/>
                                    </p:animScale>
                                    <p:animScale>
                                      <p:cBhvr>
                                        <p:cTn id="68" dur="166" decel="50000">
                                          <p:stCondLst>
                                            <p:cond delay="1338"/>
                                          </p:stCondLst>
                                        </p:cTn>
                                        <p:tgtEl>
                                          <p:spTgt spid="3">
                                            <p:txEl>
                                              <p:pRg st="3" end="3"/>
                                            </p:txEl>
                                          </p:spTgt>
                                        </p:tgtEl>
                                      </p:cBhvr>
                                      <p:to x="100000" y="100000"/>
                                    </p:animScale>
                                    <p:animScale>
                                      <p:cBhvr>
                                        <p:cTn id="69" dur="26">
                                          <p:stCondLst>
                                            <p:cond delay="1642"/>
                                          </p:stCondLst>
                                        </p:cTn>
                                        <p:tgtEl>
                                          <p:spTgt spid="3">
                                            <p:txEl>
                                              <p:pRg st="3" end="3"/>
                                            </p:txEl>
                                          </p:spTgt>
                                        </p:tgtEl>
                                      </p:cBhvr>
                                      <p:to x="100000" y="90000"/>
                                    </p:animScale>
                                    <p:animScale>
                                      <p:cBhvr>
                                        <p:cTn id="70" dur="166" decel="50000">
                                          <p:stCondLst>
                                            <p:cond delay="1668"/>
                                          </p:stCondLst>
                                        </p:cTn>
                                        <p:tgtEl>
                                          <p:spTgt spid="3">
                                            <p:txEl>
                                              <p:pRg st="3" end="3"/>
                                            </p:txEl>
                                          </p:spTgt>
                                        </p:tgtEl>
                                      </p:cBhvr>
                                      <p:to x="100000" y="100000"/>
                                    </p:animScale>
                                    <p:animScale>
                                      <p:cBhvr>
                                        <p:cTn id="71" dur="26">
                                          <p:stCondLst>
                                            <p:cond delay="1808"/>
                                          </p:stCondLst>
                                        </p:cTn>
                                        <p:tgtEl>
                                          <p:spTgt spid="3">
                                            <p:txEl>
                                              <p:pRg st="3" end="3"/>
                                            </p:txEl>
                                          </p:spTgt>
                                        </p:tgtEl>
                                      </p:cBhvr>
                                      <p:to x="100000" y="95000"/>
                                    </p:animScale>
                                    <p:animScale>
                                      <p:cBhvr>
                                        <p:cTn id="72"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3"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eaLnBrk="1" hangingPunct="1">
              <a:lnSpc>
                <a:spcPct val="150000"/>
              </a:lnSpc>
              <a:buFont typeface="Arial" panose="020B0604020202020204" pitchFamily="34" charset="0"/>
              <a:buNone/>
            </a:pPr>
            <a:r>
              <a:rPr lang="en-US" smtClean="0">
                <a:latin typeface="Times New Roman" panose="02020603050405020304" pitchFamily="18" charset="0"/>
                <a:cs typeface="Times New Roman" panose="02020603050405020304" pitchFamily="18" charset="0"/>
              </a:rPr>
              <a:t>V</a:t>
            </a:r>
            <a:r>
              <a:rPr lang="vi-VN" smtClean="0">
                <a:latin typeface="Times New Roman" panose="02020603050405020304" pitchFamily="18" charset="0"/>
                <a:cs typeface="Times New Roman" panose="02020603050405020304" pitchFamily="18" charset="0"/>
              </a:rPr>
              <a:t>iệc chấp nhận điều trị </a:t>
            </a:r>
            <a:r>
              <a:rPr lang="en-US" smtClean="0">
                <a:latin typeface="Times New Roman" panose="02020603050405020304" pitchFamily="18" charset="0"/>
                <a:cs typeface="Times New Roman" panose="02020603050405020304" pitchFamily="18" charset="0"/>
              </a:rPr>
              <a:t>bệnh </a:t>
            </a:r>
            <a:r>
              <a:rPr lang="vi-VN" smtClean="0">
                <a:latin typeface="Times New Roman" panose="02020603050405020304" pitchFamily="18" charset="0"/>
                <a:cs typeface="Times New Roman" panose="02020603050405020304" pitchFamily="18" charset="0"/>
              </a:rPr>
              <a:t>hay không và điều trị theo phương pháp nào chịu ảnh hưởng từ sự kỳ thị cũng như ảnh hưởng bởi khuynh hướng sắc tộc, thái độ của cộng đồng (hay nói cách khác quan điểm của cộng đồng về sức khỏe tâm thần)</a:t>
            </a:r>
            <a:endParaRPr lang="en-US" smtClean="0">
              <a:latin typeface="Times New Roman" panose="02020603050405020304" pitchFamily="18" charset="0"/>
              <a:cs typeface="Times New Roman" panose="02020603050405020304" pitchFamily="18" charset="0"/>
            </a:endParaRPr>
          </a:p>
          <a:p>
            <a:pPr marL="0" indent="0" eaLnBrk="1" hangingPunct="1">
              <a:lnSpc>
                <a:spcPct val="150000"/>
              </a:lnSpc>
              <a:buFont typeface="Arial" panose="020B0604020202020204" pitchFamily="34" charset="0"/>
              <a:buNone/>
            </a:pPr>
            <a:r>
              <a:rPr lang="en-US" smtClean="0">
                <a:latin typeface="Times New Roman" panose="02020603050405020304" pitchFamily="18" charset="0"/>
                <a:cs typeface="Times New Roman" panose="02020603050405020304" pitchFamily="18" charset="0"/>
                <a:sym typeface="Wingdings" panose="05000000000000000000" pitchFamily="2" charset="2"/>
              </a:rPr>
              <a:t> Ảnh hưởng đến mối quan hệ điều trị và kết quả điều trị</a:t>
            </a:r>
            <a:endParaRPr lang="en-US" smtClean="0">
              <a:latin typeface="Times New Roman" panose="02020603050405020304" pitchFamily="18" charset="0"/>
              <a:cs typeface="Times New Roman" panose="02020603050405020304" pitchFamily="18" charset="0"/>
            </a:endParaRPr>
          </a:p>
        </p:txBody>
      </p:sp>
      <p:sp>
        <p:nvSpPr>
          <p:cNvPr id="10243" name="Title 1"/>
          <p:cNvSpPr>
            <a:spLocks noGrp="1"/>
          </p:cNvSpPr>
          <p:nvPr>
            <p:ph type="title"/>
          </p:nvPr>
        </p:nvSpPr>
        <p:spPr/>
        <p:txBody>
          <a:bodyPr/>
          <a:lstStyle/>
          <a:p>
            <a:pPr algn="ctr" eaLnBrk="1" hangingPunct="1"/>
            <a:r>
              <a:rPr lang="en-US" smtClean="0">
                <a:latin typeface="Times New Roman" panose="02020603050405020304" pitchFamily="18" charset="0"/>
                <a:cs typeface="Times New Roman" panose="02020603050405020304" pitchFamily="18" charset="0"/>
              </a:rPr>
              <a:t>BỆNH TÂM THẦN VÀ SỰ KỲ THỊ</a:t>
            </a:r>
            <a:endParaRPr lang="en-US" smtClean="0"/>
          </a:p>
        </p:txBody>
      </p:sp>
      <p:pic>
        <p:nvPicPr>
          <p:cNvPr id="2" name="Audio 1">
            <a:hlinkClick r:id="" action="ppaction://media"/>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52238" y="62182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cSld>
  <p:clrMapOvr>
    <a:masterClrMapping/>
  </p:clrMapOvr>
  <p:transition spd="med" advTm="436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12"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strips(downLeft)">
                                      <p:cBhvr>
                                        <p:cTn id="11" dur="500"/>
                                        <p:tgtEl>
                                          <p:spTgt spid="3">
                                            <p:txEl>
                                              <p:pRg st="0" end="0"/>
                                            </p:txEl>
                                          </p:spTgt>
                                        </p:tgtEl>
                                      </p:cBhvr>
                                    </p:animEffect>
                                  </p:childTnLst>
                                </p:cTn>
                              </p:par>
                              <p:par>
                                <p:cTn id="12" presetID="18" presetClass="entr" presetSubtype="12"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strips(downLeft)">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3.8|197.4"/>
</p:tagLst>
</file>

<file path=ppt/tags/tag10.xml><?xml version="1.0" encoding="utf-8"?>
<p:tagLst xmlns:a="http://schemas.openxmlformats.org/drawingml/2006/main" xmlns:r="http://schemas.openxmlformats.org/officeDocument/2006/relationships" xmlns:p="http://schemas.openxmlformats.org/presentationml/2006/main">
  <p:tag name="TIMING" val="|21.6|1|0.9|1|1.5"/>
</p:tagLst>
</file>

<file path=ppt/tags/tag11.xml><?xml version="1.0" encoding="utf-8"?>
<p:tagLst xmlns:a="http://schemas.openxmlformats.org/drawingml/2006/main" xmlns:r="http://schemas.openxmlformats.org/officeDocument/2006/relationships" xmlns:p="http://schemas.openxmlformats.org/presentationml/2006/main">
  <p:tag name="TIMING" val="|0|2"/>
</p:tagLst>
</file>

<file path=ppt/tags/tag12.xml><?xml version="1.0" encoding="utf-8"?>
<p:tagLst xmlns:a="http://schemas.openxmlformats.org/drawingml/2006/main" xmlns:r="http://schemas.openxmlformats.org/officeDocument/2006/relationships" xmlns:p="http://schemas.openxmlformats.org/presentationml/2006/main">
  <p:tag name="TIMING" val="|3.1"/>
</p:tagLst>
</file>

<file path=ppt/tags/tag13.xml><?xml version="1.0" encoding="utf-8"?>
<p:tagLst xmlns:a="http://schemas.openxmlformats.org/drawingml/2006/main" xmlns:r="http://schemas.openxmlformats.org/officeDocument/2006/relationships" xmlns:p="http://schemas.openxmlformats.org/presentationml/2006/main">
  <p:tag name="TIMING" val="|0.1"/>
</p:tagLst>
</file>

<file path=ppt/tags/tag14.xml><?xml version="1.0" encoding="utf-8"?>
<p:tagLst xmlns:a="http://schemas.openxmlformats.org/drawingml/2006/main" xmlns:r="http://schemas.openxmlformats.org/officeDocument/2006/relationships" xmlns:p="http://schemas.openxmlformats.org/presentationml/2006/main">
  <p:tag name="TIMING" val="|0.1|7.5|2.5|7.9"/>
</p:tagLst>
</file>

<file path=ppt/tags/tag15.xml><?xml version="1.0" encoding="utf-8"?>
<p:tagLst xmlns:a="http://schemas.openxmlformats.org/drawingml/2006/main" xmlns:r="http://schemas.openxmlformats.org/officeDocument/2006/relationships" xmlns:p="http://schemas.openxmlformats.org/presentationml/2006/main">
  <p:tag name="TIMING" val="|0|2.2|15.5|4.8"/>
</p:tagLst>
</file>

<file path=ppt/tags/tag16.xml><?xml version="1.0" encoding="utf-8"?>
<p:tagLst xmlns:a="http://schemas.openxmlformats.org/drawingml/2006/main" xmlns:r="http://schemas.openxmlformats.org/officeDocument/2006/relationships" xmlns:p="http://schemas.openxmlformats.org/presentationml/2006/main">
  <p:tag name="TIMING" val="|0|24|1.3|7.5"/>
</p:tagLst>
</file>

<file path=ppt/tags/tag17.xml><?xml version="1.0" encoding="utf-8"?>
<p:tagLst xmlns:a="http://schemas.openxmlformats.org/drawingml/2006/main" xmlns:r="http://schemas.openxmlformats.org/officeDocument/2006/relationships" xmlns:p="http://schemas.openxmlformats.org/presentationml/2006/main">
  <p:tag name="TIMING" val="|0"/>
</p:tagLst>
</file>

<file path=ppt/tags/tag18.xml><?xml version="1.0" encoding="utf-8"?>
<p:tagLst xmlns:a="http://schemas.openxmlformats.org/drawingml/2006/main" xmlns:r="http://schemas.openxmlformats.org/officeDocument/2006/relationships" xmlns:p="http://schemas.openxmlformats.org/presentationml/2006/main">
  <p:tag name="TIMING" val="|0|0.8|0.7|1.2|1.1|1.9|0.8"/>
</p:tagLst>
</file>

<file path=ppt/tags/tag19.xml><?xml version="1.0" encoding="utf-8"?>
<p:tagLst xmlns:a="http://schemas.openxmlformats.org/drawingml/2006/main" xmlns:r="http://schemas.openxmlformats.org/officeDocument/2006/relationships" xmlns:p="http://schemas.openxmlformats.org/presentationml/2006/main">
  <p:tag name="TIMING" val="|0.1|2.5|3.4|1.2|0.8"/>
</p:tagLst>
</file>

<file path=ppt/tags/tag2.xml><?xml version="1.0" encoding="utf-8"?>
<p:tagLst xmlns:a="http://schemas.openxmlformats.org/drawingml/2006/main" xmlns:r="http://schemas.openxmlformats.org/officeDocument/2006/relationships" xmlns:p="http://schemas.openxmlformats.org/presentationml/2006/main">
  <p:tag name="TIMING" val="|0|4.7"/>
</p:tagLst>
</file>

<file path=ppt/tags/tag3.xml><?xml version="1.0" encoding="utf-8"?>
<p:tagLst xmlns:a="http://schemas.openxmlformats.org/drawingml/2006/main" xmlns:r="http://schemas.openxmlformats.org/officeDocument/2006/relationships" xmlns:p="http://schemas.openxmlformats.org/presentationml/2006/main">
  <p:tag name="TIMING" val="|0|2.8"/>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10.6"/>
</p:tagLst>
</file>

<file path=ppt/tags/tag6.xml><?xml version="1.0" encoding="utf-8"?>
<p:tagLst xmlns:a="http://schemas.openxmlformats.org/drawingml/2006/main" xmlns:r="http://schemas.openxmlformats.org/officeDocument/2006/relationships" xmlns:p="http://schemas.openxmlformats.org/presentationml/2006/main">
  <p:tag name="TIMING" val="|10.5|6.4"/>
</p:tagLst>
</file>

<file path=ppt/tags/tag7.xml><?xml version="1.0" encoding="utf-8"?>
<p:tagLst xmlns:a="http://schemas.openxmlformats.org/drawingml/2006/main" xmlns:r="http://schemas.openxmlformats.org/officeDocument/2006/relationships" xmlns:p="http://schemas.openxmlformats.org/presentationml/2006/main">
  <p:tag name="TIMING" val="|0.1"/>
</p:tagLst>
</file>

<file path=ppt/tags/tag8.xml><?xml version="1.0" encoding="utf-8"?>
<p:tagLst xmlns:a="http://schemas.openxmlformats.org/drawingml/2006/main" xmlns:r="http://schemas.openxmlformats.org/officeDocument/2006/relationships" xmlns:p="http://schemas.openxmlformats.org/presentationml/2006/main">
  <p:tag name="TIMING" val="|0.3"/>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template" id="{30DBBF30-EDA2-4408-9702-3B0A8AED6F12}" vid="{0F128B79-39D4-4007-9EC6-E245A2CC91EE}"/>
    </a:ext>
  </a:extLst>
</a:theme>
</file>

<file path=docProps/app.xml><?xml version="1.0" encoding="utf-8"?>
<Properties xmlns="http://schemas.openxmlformats.org/officeDocument/2006/extended-properties" xmlns:vt="http://schemas.openxmlformats.org/officeDocument/2006/docPropsVTypes">
  <Template>Title Layout 5</Template>
  <TotalTime>394</TotalTime>
  <Words>2777</Words>
  <Application>Microsoft Office PowerPoint</Application>
  <PresentationFormat>Widescreen</PresentationFormat>
  <Paragraphs>155</Paragraphs>
  <Slides>36</Slides>
  <Notes>0</Notes>
  <HiddenSlides>0</HiddenSlides>
  <MMClips>36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Arial</vt:lpstr>
      <vt:lpstr>Cambria</vt:lpstr>
      <vt:lpstr>Times New Roman</vt:lpstr>
      <vt:lpstr>Wingdings</vt:lpstr>
      <vt:lpstr>Cloud skipper design template</vt:lpstr>
      <vt:lpstr>CÁC QUAN NIỆM CHUNG TRONG CHUYÊN NGÀNH SỨC KHỎE TÂM THẦN</vt:lpstr>
      <vt:lpstr>SỨC KHỎE TÂM THẦN</vt:lpstr>
      <vt:lpstr>SỰ BÌNH THƯỜNG VÀ BỆNH LÝ</vt:lpstr>
      <vt:lpstr>(2) Tính bình quân (thống kê – đường cong Gauss): sự bình thường đồng hành với tính phổ biến, phù hợp với đại đa số, thiểu số lệch ra khỏi nhóm bình quân được xem là bất bình thường/ khác thường/ bệnh lý. </vt:lpstr>
      <vt:lpstr>PowerPoint Presentation</vt:lpstr>
      <vt:lpstr>MẮC BỆNH – ĐIỀU TRỊ (QUYỀN CỦA BN)</vt:lpstr>
      <vt:lpstr>BỆNH TÂM THẦN VÀ SỰ KỲ THỊ</vt:lpstr>
      <vt:lpstr>BỆNH TÂM THẦN VÀ SỰ KỲ THỊ</vt:lpstr>
      <vt:lpstr>BỆNH TÂM THẦN VÀ SỰ KỲ THỊ</vt:lpstr>
      <vt:lpstr>PowerPoint Presentation</vt:lpstr>
      <vt:lpstr> CÁC GIAI ĐOẠN CHẤP NHẬN BỆNH  Elizabeth Kubler Ross </vt:lpstr>
      <vt:lpstr>THĂM KHÁM</vt:lpstr>
      <vt:lpstr>PowerPoint Presentation</vt:lpstr>
      <vt:lpstr>KỸ NĂNG GIAO TIẾP (2)</vt:lpstr>
      <vt:lpstr>KỸ NĂNG GIAO TIẾP (2)</vt:lpstr>
      <vt:lpstr>CÁC KỸ THUẬT ĐỂ NGỪNG B.THĂM KHÁM</vt:lpstr>
      <vt:lpstr>MỐI QUAN HỆ BS – BN (3)</vt:lpstr>
      <vt:lpstr>MỐI QUAN HỆ BS – BN (3)</vt:lpstr>
      <vt:lpstr>BỐI CẢNH (4)</vt:lpstr>
      <vt:lpstr>CHẨN ĐOÁN TRONG ĐIỀU TRỊ BỆNH TÂM THẦN</vt:lpstr>
      <vt:lpstr>Chỉ định thực hiện trắc nghiệm tâm lý</vt:lpstr>
      <vt:lpstr>Các loại trắc nghiệm tâm lý hiện sử dụng</vt:lpstr>
      <vt:lpstr>Các loại trắc nghiệm tâm lý hiện sử dụng</vt:lpstr>
      <vt:lpstr>Minh họa: RAVEN</vt:lpstr>
      <vt:lpstr>Wisc, Wais</vt:lpstr>
      <vt:lpstr>PowerPoint Presentation</vt:lpstr>
      <vt:lpstr>Minh họa: MMPI II</vt:lpstr>
      <vt:lpstr>Minh họa: MMPI II</vt:lpstr>
      <vt:lpstr>Minh họa: The Benton Visual Retention Test </vt:lpstr>
      <vt:lpstr>Minh họa Rorschach</vt:lpstr>
      <vt:lpstr>Patt Noir</vt:lpstr>
      <vt:lpstr>TÂM LÝ LÂM SÀNG VÀ Y KHOA</vt:lpstr>
      <vt:lpstr>TÂM LÝ TRỊ LIỆU</vt:lpstr>
      <vt:lpstr>CHỈ ĐỊNH TÂM LÝ TRỊ LIỆU</vt:lpstr>
      <vt:lpstr>MỤC TIÊU TÂM LÝ TRỊ LIỆU</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Duy</dc:creator>
  <cp:lastModifiedBy>Phan AI</cp:lastModifiedBy>
  <cp:revision>73</cp:revision>
  <dcterms:created xsi:type="dcterms:W3CDTF">2014-08-13T03:12:27Z</dcterms:created>
  <dcterms:modified xsi:type="dcterms:W3CDTF">2020-04-30T07:28:23Z</dcterms:modified>
</cp:coreProperties>
</file>